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21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7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Child Commercial Viewership  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Number of TV Commercials Viewed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1970s</c:v>
                </c:pt>
                <c:pt idx="1">
                  <c:v>1980s</c:v>
                </c:pt>
                <c:pt idx="2">
                  <c:v>1990s</c:v>
                </c:pt>
              </c:strCache>
            </c:strRef>
          </c:cat>
          <c:val>
            <c:numRef>
              <c:f>Sheet1!$B$2:$D$2</c:f>
              <c:numCache>
                <c:formatCode>#,##0</c:formatCode>
                <c:ptCount val="3"/>
                <c:pt idx="0">
                  <c:v>20000.0</c:v>
                </c:pt>
                <c:pt idx="1">
                  <c:v>30000.0</c:v>
                </c:pt>
                <c:pt idx="2">
                  <c:v>40000.0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242296"/>
        <c:axId val="2142701144"/>
      </c:barChart>
      <c:catAx>
        <c:axId val="2143242296"/>
        <c:scaling>
          <c:orientation val="minMax"/>
        </c:scaling>
        <c:delete val="0"/>
        <c:axPos val="b"/>
        <c:majorTickMark val="out"/>
        <c:minorTickMark val="none"/>
        <c:tickLblPos val="nextTo"/>
        <c:crossAx val="2142701144"/>
        <c:crosses val="autoZero"/>
        <c:auto val="1"/>
        <c:lblAlgn val="ctr"/>
        <c:lblOffset val="100"/>
        <c:noMultiLvlLbl val="0"/>
      </c:catAx>
      <c:valAx>
        <c:axId val="214270114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1432422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EA2E0F3-6EB8-4AFE-923F-BEB6C3A2AF6C}" type="datetimeFigureOut">
              <a:rPr lang="en-US"/>
              <a:pPr>
                <a:defRPr/>
              </a:pPr>
              <a:t>2/8/16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7DC15B-64AA-4CB1-8E4A-F77B0B0DD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46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4CD047-C59C-4EA2-B9C1-76CD58E745FA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B119B8-25C7-4A31-9163-E42D102F98EC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9D9FE4-DE47-42A1-9758-E6DB332F32DE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E00A3E-6C55-4FA0-BBCF-309A09B1EF43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F33C9E62-06DD-424C-A63B-E7DAD7FD3510}" type="datetimeFigureOut">
              <a:rPr lang="en-US"/>
              <a:pPr/>
              <a:t>2/8/16</a:t>
            </a:fld>
            <a:endParaRPr 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48AC296-00D3-4BA8-822E-70C518303E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991CE3-7488-4199-AFA2-FAE2E847EC3C}" type="datetimeFigureOut">
              <a:rPr lang="en-US"/>
              <a:pPr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7202B-0638-4684-90B3-2FFC9AAB82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A35775-B9CF-4CB5-B757-8F1060CDD999}" type="datetimeFigureOut">
              <a:rPr lang="en-US"/>
              <a:pPr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FECE9-6324-4A4E-904F-6BCB63E918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97B96E-EBC0-4F4C-AAD1-4A9B3C067329}" type="datetimeFigureOut">
              <a:rPr lang="en-US"/>
              <a:pPr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A9163-A37D-4E74-B959-E42D462886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C63AAC-DD75-4FDE-8ED2-02B7DC6B6750}" type="datetimeFigureOut">
              <a:rPr lang="en-US"/>
              <a:pPr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4E58D-2743-47D9-89BA-66B27BE52E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280C64-2BC1-4DF3-A16A-C36C804555FA}" type="datetimeFigureOut">
              <a:rPr lang="en-US"/>
              <a:pPr/>
              <a:t>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CC94C-2199-4A4A-80E7-1AF4D48911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B7D2E2-4F38-4449-A2A9-2C17333D3934}" type="datetimeFigureOut">
              <a:rPr lang="en-US"/>
              <a:pPr/>
              <a:t>2/8/16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48CA2-2162-4FFB-8695-898EFB894D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35C280-B196-4E05-9527-2E4FBC2727FC}" type="datetimeFigureOut">
              <a:rPr lang="en-US"/>
              <a:pPr/>
              <a:t>2/8/16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5B53C-B232-4D91-8307-EFDB423B56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ECE229-1D4D-4D52-924C-B1CF6821FD63}" type="datetimeFigureOut">
              <a:rPr lang="en-US"/>
              <a:pPr/>
              <a:t>2/8/16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B9BB3-0B3C-4B0F-A025-E27314ECC2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DFC6C0-4C81-46F9-B4D9-824C3ABC83C0}" type="datetimeFigureOut">
              <a:rPr lang="en-US"/>
              <a:pPr/>
              <a:t>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9A69-7546-4815-8E89-7DF21C9308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ABF5A9-F10E-4DD0-AF63-AFFBDC41A227}" type="datetimeFigureOut">
              <a:rPr lang="en-US"/>
              <a:pPr/>
              <a:t>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BCBE4-0974-48E6-9D2B-7E23DEDAD7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+mn-ea"/>
                <a:cs typeface="+mn-cs"/>
              </a:defRPr>
            </a:lvl1pPr>
          </a:lstStyle>
          <a:p>
            <a:fld id="{F445D7BD-33F5-49AA-AEEE-1C88C6DF6921}" type="datetimeFigureOut">
              <a:rPr lang="en-US"/>
              <a:pPr/>
              <a:t>2/8/16</a:t>
            </a:fld>
            <a:endParaRPr lang="en-US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+mn-ea"/>
                <a:cs typeface="+mn-cs"/>
              </a:defRPr>
            </a:lvl1pPr>
          </a:lstStyle>
          <a:p>
            <a:fld id="{0CD71D27-9E56-454B-9E6D-7BA57F4DBD7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Osaka" pitchFamily="84" charset="-128"/>
          <a:cs typeface="Osaka" pitchFamily="8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Osaka" pitchFamily="84" charset="-128"/>
          <a:cs typeface="Osaka" pitchFamily="8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Osaka" pitchFamily="84" charset="-128"/>
          <a:cs typeface="Osaka" pitchFamily="8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Osaka" pitchFamily="84" charset="-128"/>
          <a:cs typeface="Osaka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Osaka" pitchFamily="84" charset="-128"/>
          <a:cs typeface="Osaka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Osaka" pitchFamily="84" charset="-128"/>
          <a:cs typeface="Osaka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Osaka" pitchFamily="84" charset="-128"/>
          <a:cs typeface="Osaka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Osaka" pitchFamily="84" charset="-128"/>
          <a:cs typeface="Osaka" pitchFamily="8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hyperlink" Target="http://www.youtube.com/watch?v=DIslhp9vqqw&amp;feature=relat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hyperlink" Target="http://www.youtube.com/watch?v=8jnvYOeudGQ" TargetMode="External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youtube.com/watch?v=bZxSbjhBFR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398963" y="1123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600200" y="3048000"/>
            <a:ext cx="601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>
                <a:latin typeface="Arial Rounded MT Bold" pitchFamily="84" charset="0"/>
              </a:rPr>
              <a:t>Children’s Television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810000"/>
            <a:ext cx="4267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5025" y="152400"/>
            <a:ext cx="23399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28600"/>
            <a:ext cx="16097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228600"/>
            <a:ext cx="1811338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133600"/>
            <a:ext cx="45529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latin typeface="Arial Rounded MT Bold" pitchFamily="34" charset="0"/>
                <a:ea typeface="+mj-ea"/>
                <a:cs typeface="+mj-cs"/>
              </a:rPr>
              <a:t>The Advertising Epiphany</a:t>
            </a:r>
          </a:p>
        </p:txBody>
      </p:sp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685800" y="1828800"/>
            <a:ext cx="2743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  shows like Howdy Doody aired at 5 PM to target children audiences</a:t>
            </a:r>
          </a:p>
        </p:txBody>
      </p:sp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685800" y="3276600"/>
            <a:ext cx="2743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  primary purpose was and is to influence attitude and resulting behaviors of viewers</a:t>
            </a:r>
          </a:p>
        </p:txBody>
      </p:sp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533400" y="47244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 </a:t>
            </a:r>
            <a:r>
              <a:rPr lang="en-US">
                <a:latin typeface="Calibri" pitchFamily="84" charset="0"/>
                <a:hlinkClick r:id="rId3"/>
              </a:rPr>
              <a:t>Howdy Doody Intro &amp; Advertisement: 1947-1960</a:t>
            </a:r>
            <a:endParaRPr lang="en-US">
              <a:latin typeface="Arial Rounded MT Bold" pitchFamily="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2286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latin typeface="Arial Rounded MT Bold" pitchFamily="34" charset="0"/>
                <a:ea typeface="+mj-ea"/>
                <a:cs typeface="+mj-cs"/>
              </a:rPr>
              <a:t>The Advertising Epiphany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456488" y="1917924"/>
          <a:ext cx="5322724" cy="3644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5867400" y="1828800"/>
            <a:ext cx="2743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  children have a hard time discerning what is actual programming and commercial</a:t>
            </a:r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5943600" y="3200400"/>
            <a:ext cx="2743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  a study of 5-7 year olds showed that between 55-64% of the time kids new the difference between a show and ad</a:t>
            </a:r>
          </a:p>
        </p:txBody>
      </p:sp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5943600" y="5181600"/>
            <a:ext cx="2743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  teens, “tweens” and children help control parental dollars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2286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latin typeface="Arial Rounded MT Bold" pitchFamily="34" charset="0"/>
                <a:ea typeface="+mj-ea"/>
                <a:cs typeface="+mj-cs"/>
              </a:rPr>
              <a:t>The Advertising Epiphany</a:t>
            </a:r>
          </a:p>
        </p:txBody>
      </p:sp>
      <p:pic>
        <p:nvPicPr>
          <p:cNvPr id="17410" name="Picture 2" descr="http://babble.com/CS/blogs/strollerderby/2008/08/temper%20tantr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36957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5029200" y="1981200"/>
            <a:ext cx="2743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  children have become much more materialistic</a:t>
            </a:r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4953000" y="3048000"/>
            <a:ext cx="3276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  a study done in 1975 says that more than half of kids denied an item threw a fit  </a:t>
            </a:r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5029200" y="4191000"/>
            <a:ext cx="2743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  those under the age of 18 help parents spend upwards of $670 billion yearly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www.irishhealth.com/content/image/12452/kidswatchingT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895600"/>
            <a:ext cx="4762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789363"/>
            <a:ext cx="11731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5181600" y="40386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 Narrow" pitchFamily="84" charset="0"/>
              </a:rPr>
              <a:t>Narrowcast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2286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latin typeface="Arial Rounded MT Bold" pitchFamily="34" charset="0"/>
                <a:ea typeface="+mj-ea"/>
                <a:cs typeface="+mj-cs"/>
              </a:rPr>
              <a:t>Let’s Narrowcast!</a:t>
            </a:r>
          </a:p>
        </p:txBody>
      </p:sp>
      <p:sp>
        <p:nvSpPr>
          <p:cNvPr id="18437" name="TextBox 8"/>
          <p:cNvSpPr txBox="1">
            <a:spLocks noChangeArrowheads="1"/>
          </p:cNvSpPr>
          <p:nvPr/>
        </p:nvSpPr>
        <p:spPr bwMode="auto">
          <a:xfrm>
            <a:off x="381000" y="1600200"/>
            <a:ext cx="4114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  CATV (community antenna television) was the first conceptual cable system - 1948</a:t>
            </a:r>
          </a:p>
        </p:txBody>
      </p:sp>
      <p:sp>
        <p:nvSpPr>
          <p:cNvPr id="18438" name="TextBox 9"/>
          <p:cNvSpPr txBox="1">
            <a:spLocks noChangeArrowheads="1"/>
          </p:cNvSpPr>
          <p:nvPr/>
        </p:nvSpPr>
        <p:spPr bwMode="auto">
          <a:xfrm>
            <a:off x="381000" y="26670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  by the 1960’s cable companies start to spring up </a:t>
            </a:r>
          </a:p>
        </p:txBody>
      </p:sp>
      <p:sp>
        <p:nvSpPr>
          <p:cNvPr id="18439" name="TextBox 10"/>
          <p:cNvSpPr txBox="1">
            <a:spLocks noChangeArrowheads="1"/>
          </p:cNvSpPr>
          <p:nvPr/>
        </p:nvSpPr>
        <p:spPr bwMode="auto">
          <a:xfrm>
            <a:off x="381000" y="3505200"/>
            <a:ext cx="3276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  in 1972 the FCC lifted its restrictions on cable operators to provide movies, syndicated programming &amp; sporting events</a:t>
            </a:r>
          </a:p>
        </p:txBody>
      </p:sp>
      <p:sp>
        <p:nvSpPr>
          <p:cNvPr id="18440" name="TextBox 11"/>
          <p:cNvSpPr txBox="1">
            <a:spLocks noChangeArrowheads="1"/>
          </p:cNvSpPr>
          <p:nvPr/>
        </p:nvSpPr>
        <p:spPr bwMode="auto">
          <a:xfrm>
            <a:off x="381000" y="5334000"/>
            <a:ext cx="3124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  cable becomes a way to fulfill the obligation of providing for the public interest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2286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latin typeface="Arial Rounded MT Bold" pitchFamily="34" charset="0"/>
                <a:ea typeface="+mj-ea"/>
                <a:cs typeface="+mj-cs"/>
              </a:rPr>
              <a:t>Let’s Narrowcast!</a:t>
            </a:r>
          </a:p>
        </p:txBody>
      </p:sp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47800"/>
            <a:ext cx="2841625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rved Down Arrow 6"/>
          <p:cNvSpPr/>
          <p:nvPr/>
        </p:nvSpPr>
        <p:spPr>
          <a:xfrm rot="6123775">
            <a:off x="3534569" y="2664619"/>
            <a:ext cx="1738313" cy="1000125"/>
          </a:xfrm>
          <a:prstGeom prst="curvedDownArrow">
            <a:avLst>
              <a:gd name="adj1" fmla="val 25000"/>
              <a:gd name="adj2" fmla="val 5137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9460" name="Picture 5" descr="http://www.sitepoint.com/blogs/wp-content/uploads/2009/08/first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667000"/>
            <a:ext cx="3429000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5334000" y="1828800"/>
            <a:ext cx="3276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  1977 Pinwheel went on the air through Warner Cable in Columbus, OH</a:t>
            </a:r>
          </a:p>
        </p:txBody>
      </p:sp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5334000" y="2895600"/>
            <a:ext cx="3276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  Pinwheel’s primary program was the actual show Pinwheel which incorporated live characters and cartoons</a:t>
            </a:r>
          </a:p>
        </p:txBody>
      </p:sp>
      <p:sp>
        <p:nvSpPr>
          <p:cNvPr id="19463" name="TextBox 10"/>
          <p:cNvSpPr txBox="1">
            <a:spLocks noChangeArrowheads="1"/>
          </p:cNvSpPr>
          <p:nvPr/>
        </p:nvSpPr>
        <p:spPr bwMode="auto">
          <a:xfrm>
            <a:off x="5334000" y="4419600"/>
            <a:ext cx="3276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  after seeping into the Buffalo, NY market, Pinwheel becomes Nickelodeon in 1979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http://image.absoluteastronomy.com/images/encyclopediaimages/l/li/livewire_screensh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200400"/>
            <a:ext cx="33861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90600" y="8382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4400" dirty="0">
                <a:latin typeface="Arial Rounded MT Bold" pitchFamily="34" charset="0"/>
                <a:ea typeface="+mj-ea"/>
                <a:cs typeface="+mj-cs"/>
              </a:rPr>
              <a:t>1979-1984</a:t>
            </a:r>
          </a:p>
        </p:txBody>
      </p:sp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381000" y="3505200"/>
            <a:ext cx="3276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  from its birth Nickelodeon had both syndicated and original programming</a:t>
            </a:r>
          </a:p>
        </p:txBody>
      </p:sp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381000" y="4572000"/>
            <a:ext cx="3276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  early programming encouraged educational TV like “Livewire” a kids talk-show where kids talk about current events</a:t>
            </a:r>
          </a:p>
        </p:txBody>
      </p:sp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304800" y="60960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  <a:hlinkClick r:id="rId4"/>
              </a:rPr>
              <a:t>  Livewire Commercial - 1980-1985</a:t>
            </a:r>
            <a:r>
              <a:rPr lang="en-US">
                <a:latin typeface="Arial Rounded MT Bold" pitchFamily="84" charset="0"/>
              </a:rPr>
              <a:t> </a:t>
            </a:r>
          </a:p>
        </p:txBody>
      </p:sp>
      <p:pic>
        <p:nvPicPr>
          <p:cNvPr id="20486" name="Picture 5" descr="http://www.sitepoint.com/blogs/wp-content/uploads/2009/08/first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81000"/>
            <a:ext cx="38862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images.fanpop.com/images/image_uploads/Nickelodeon-old-school-nickelodeon-295359_1024_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90600" y="8382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2800" dirty="0">
                <a:latin typeface="Arial Rounded MT Bold" pitchFamily="34" charset="0"/>
                <a:ea typeface="+mj-ea"/>
                <a:cs typeface="+mj-cs"/>
              </a:rPr>
              <a:t>1984 –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2800" dirty="0">
                <a:latin typeface="Arial Rounded MT Bold" pitchFamily="34" charset="0"/>
                <a:ea typeface="+mj-ea"/>
                <a:cs typeface="+mj-cs"/>
              </a:rPr>
              <a:t>The Turning Point</a:t>
            </a:r>
          </a:p>
        </p:txBody>
      </p:sp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381000" y="35052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  by 1984 the network had lost almost $40 million</a:t>
            </a:r>
          </a:p>
        </p:txBody>
      </p:sp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381000" y="4267200"/>
            <a:ext cx="3276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  overhaul at the corporate level led to a semi-new format</a:t>
            </a:r>
          </a:p>
        </p:txBody>
      </p:sp>
      <p:sp>
        <p:nvSpPr>
          <p:cNvPr id="22533" name="TextBox 9"/>
          <p:cNvSpPr txBox="1">
            <a:spLocks noChangeArrowheads="1"/>
          </p:cNvSpPr>
          <p:nvPr/>
        </p:nvSpPr>
        <p:spPr bwMode="auto">
          <a:xfrm>
            <a:off x="381000" y="5181600"/>
            <a:ext cx="3276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  new logo and programming led the #1 spot amongst children programming</a:t>
            </a:r>
          </a:p>
        </p:txBody>
      </p:sp>
      <p:pic>
        <p:nvPicPr>
          <p:cNvPr id="22534" name="Picture 2" descr="http://www.thefamilytravelfiles.com/images/articles/53NickSlimePail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819400"/>
            <a:ext cx="37338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images.fanpop.com/images/image_uploads/Nickelodeon-old-school-nickelodeon-295359_1024_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19200" y="8382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4400" dirty="0">
                <a:latin typeface="Arial Rounded MT Bold" pitchFamily="34" charset="0"/>
                <a:ea typeface="+mj-ea"/>
                <a:cs typeface="+mj-cs"/>
              </a:rPr>
              <a:t>The 90’s</a:t>
            </a:r>
          </a:p>
        </p:txBody>
      </p:sp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381000" y="35052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  by 1990 Nick was seen in 52 million homes</a:t>
            </a:r>
          </a:p>
        </p:txBody>
      </p:sp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381000" y="4267200"/>
            <a:ext cx="3276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  new shows like Rugrats, Rocko’s Modern Life &amp; Doug came in the early 90’s</a:t>
            </a:r>
          </a:p>
        </p:txBody>
      </p:sp>
      <p:sp>
        <p:nvSpPr>
          <p:cNvPr id="24581" name="TextBox 9"/>
          <p:cNvSpPr txBox="1">
            <a:spLocks noChangeArrowheads="1"/>
          </p:cNvSpPr>
          <p:nvPr/>
        </p:nvSpPr>
        <p:spPr bwMode="auto">
          <a:xfrm>
            <a:off x="381000" y="5486400"/>
            <a:ext cx="3276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  original programming became the headline of the network    </a:t>
            </a:r>
          </a:p>
        </p:txBody>
      </p:sp>
      <p:pic>
        <p:nvPicPr>
          <p:cNvPr id="24582" name="Picture 2" descr="http://www2.nau.edu/plaid-p/01_21_09/Images/rock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819400"/>
            <a:ext cx="3429000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2286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latin typeface="Arial Rounded MT Bold" pitchFamily="34" charset="0"/>
                <a:ea typeface="+mj-ea"/>
                <a:cs typeface="+mj-cs"/>
              </a:rPr>
              <a:t>A.C.T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Arial Rounded MT Bold" pitchFamily="34" charset="0"/>
                <a:ea typeface="+mj-ea"/>
                <a:cs typeface="+mj-cs"/>
              </a:rPr>
              <a:t>Action for Children’s Television</a:t>
            </a:r>
          </a:p>
        </p:txBody>
      </p:sp>
      <p:pic>
        <p:nvPicPr>
          <p:cNvPr id="26626" name="Picture 2" descr="http://www.vehicle-tracking.com/vehicle-tracking/wp-content/uploads/2009/04/concerned-paren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895600"/>
            <a:ext cx="4724400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381000" y="1905000"/>
            <a:ext cx="3276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 dirty="0">
                <a:latin typeface="Arial Rounded MT Bold" pitchFamily="84" charset="0"/>
              </a:rPr>
              <a:t>  ACT was founded in 1968 in Massachusetts as a response to programming on WHDH-TV </a:t>
            </a:r>
          </a:p>
        </p:txBody>
      </p:sp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381000" y="3200400"/>
            <a:ext cx="3276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  the group focused primarily on commercial abuses of children</a:t>
            </a:r>
          </a:p>
        </p:txBody>
      </p: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381000" y="4267200"/>
            <a:ext cx="3276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  members fought for “public interest” television with emphasis on education for kids  </a:t>
            </a:r>
          </a:p>
        </p:txBody>
      </p:sp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381000" y="54864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  1992 – ACT disbands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134672" cy="1080120"/>
          </a:xfrm>
        </p:spPr>
        <p:txBody>
          <a:bodyPr/>
          <a:lstStyle/>
          <a:p>
            <a:pPr algn="l"/>
            <a:r>
              <a:rPr lang="en-US" dirty="0" smtClean="0">
                <a:latin typeface="Arial Rounded MT Bold" pitchFamily="84" charset="0"/>
              </a:rPr>
              <a:t>The Future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1412776"/>
            <a:ext cx="7774632" cy="1375792"/>
          </a:xfrm>
        </p:spPr>
        <p:txBody>
          <a:bodyPr/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Television will continue to evolve.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Multiple screens and social media will become more involved.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Educational programming will be important, but may be marginalized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717032"/>
            <a:ext cx="4162152" cy="283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29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514600" y="609600"/>
            <a:ext cx="40909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>
                <a:latin typeface="Arial Rounded MT Bold" pitchFamily="84" charset="0"/>
              </a:rPr>
              <a:t>The Beginning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429000" y="25622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 Rounded MT Bold" pitchFamily="84" charset="0"/>
            </a:endParaRPr>
          </a:p>
        </p:txBody>
      </p:sp>
      <p:sp>
        <p:nvSpPr>
          <p:cNvPr id="31752" name="TextBox 5"/>
          <p:cNvSpPr txBox="1">
            <a:spLocks noChangeArrowheads="1"/>
          </p:cNvSpPr>
          <p:nvPr/>
        </p:nvSpPr>
        <p:spPr bwMode="auto">
          <a:xfrm>
            <a:off x="990600" y="1752600"/>
            <a:ext cx="3962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  ABC aired the first Saturday Morning show for Children on August 19th, 1950</a:t>
            </a:r>
          </a:p>
        </p:txBody>
      </p:sp>
      <p:sp>
        <p:nvSpPr>
          <p:cNvPr id="31753" name="TextBox 5"/>
          <p:cNvSpPr txBox="1">
            <a:spLocks noChangeArrowheads="1"/>
          </p:cNvSpPr>
          <p:nvPr/>
        </p:nvSpPr>
        <p:spPr bwMode="auto">
          <a:xfrm flipV="1">
            <a:off x="5029200" y="23622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None/>
            </a:pPr>
            <a:endParaRPr lang="en-US">
              <a:latin typeface="Arial Rounded MT Bold" pitchFamily="84" charset="0"/>
            </a:endParaRPr>
          </a:p>
        </p:txBody>
      </p:sp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981200"/>
            <a:ext cx="3733800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56" name="TextBox 5"/>
          <p:cNvSpPr txBox="1">
            <a:spLocks noChangeArrowheads="1"/>
          </p:cNvSpPr>
          <p:nvPr/>
        </p:nvSpPr>
        <p:spPr bwMode="auto">
          <a:xfrm>
            <a:off x="990600" y="3060700"/>
            <a:ext cx="3962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  Animal Clinic which featured live animals and Acrobat Ranch which featured two young acrobats, Tumbling Tim and Flying Flo, and had a circus theme.</a:t>
            </a:r>
          </a:p>
        </p:txBody>
      </p:sp>
      <p:sp>
        <p:nvSpPr>
          <p:cNvPr id="31757" name="TextBox 5"/>
          <p:cNvSpPr txBox="1">
            <a:spLocks noChangeArrowheads="1"/>
          </p:cNvSpPr>
          <p:nvPr/>
        </p:nvSpPr>
        <p:spPr bwMode="auto">
          <a:xfrm>
            <a:off x="990600" y="514985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The programming was only two hours long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362200" y="685800"/>
            <a:ext cx="4649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>
                <a:latin typeface="Arial Rounded MT Bold" pitchFamily="84" charset="0"/>
              </a:rPr>
              <a:t>A New Audience</a:t>
            </a:r>
          </a:p>
        </p:txBody>
      </p:sp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990600" y="1752600"/>
            <a:ext cx="3962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  By 1951 networks would include up to 27 hours of television programming dedicated to children</a:t>
            </a:r>
          </a:p>
        </p:txBody>
      </p:sp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4572000" y="518160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  Howdy Doody and </a:t>
            </a:r>
            <a:r>
              <a:rPr lang="en-US">
                <a:latin typeface="Arial Rounded MT Bold" pitchFamily="84" charset="0"/>
                <a:hlinkClick r:id="rId2"/>
              </a:rPr>
              <a:t>Kukhla, Fran and Ollie </a:t>
            </a:r>
            <a:r>
              <a:rPr lang="en-US">
                <a:latin typeface="Arial Rounded MT Bold" pitchFamily="84" charset="0"/>
              </a:rPr>
              <a:t>are examples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600200"/>
            <a:ext cx="3276600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676400" y="3200400"/>
            <a:ext cx="21685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828800" y="685800"/>
            <a:ext cx="5749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latin typeface="Arial Rounded MT Bold" pitchFamily="84" charset="0"/>
              </a:rPr>
              <a:t>Animated Weekends</a:t>
            </a:r>
          </a:p>
        </p:txBody>
      </p:sp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762000" y="408305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  The 1960’s began the era of Saturday Morning Cartoons</a:t>
            </a:r>
          </a:p>
        </p:txBody>
      </p:sp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762000" y="198120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  Began with Crusader Rabbit on NBC which ran from 1950-1952</a:t>
            </a:r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679575"/>
            <a:ext cx="3962400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73" name="TextBox 5"/>
          <p:cNvSpPr txBox="1">
            <a:spLocks noChangeArrowheads="1"/>
          </p:cNvSpPr>
          <p:nvPr/>
        </p:nvSpPr>
        <p:spPr bwMode="auto">
          <a:xfrm>
            <a:off x="762000" y="304800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  In 1955 CBS began airing “The Mighty Mouse Playhouse”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2335213" y="685800"/>
            <a:ext cx="43703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>
                <a:latin typeface="Arial Rounded MT Bold" pitchFamily="84" charset="0"/>
              </a:rPr>
              <a:t>Hanna-Barbera</a:t>
            </a:r>
          </a:p>
        </p:txBody>
      </p:sp>
      <p:sp>
        <p:nvSpPr>
          <p:cNvPr id="151556" name="TextBox 5"/>
          <p:cNvSpPr txBox="1">
            <a:spLocks noChangeArrowheads="1"/>
          </p:cNvSpPr>
          <p:nvPr/>
        </p:nvSpPr>
        <p:spPr bwMode="auto">
          <a:xfrm>
            <a:off x="990600" y="1828800"/>
            <a:ext cx="3962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Founded by former MGM animation directors William Hanna, Joseph Barbera and George Sidney</a:t>
            </a:r>
          </a:p>
        </p:txBody>
      </p:sp>
      <p:sp>
        <p:nvSpPr>
          <p:cNvPr id="151558" name="TextBox 5"/>
          <p:cNvSpPr txBox="1">
            <a:spLocks noChangeArrowheads="1"/>
          </p:cNvSpPr>
          <p:nvPr/>
        </p:nvSpPr>
        <p:spPr bwMode="auto">
          <a:xfrm>
            <a:off x="4876800" y="4648200"/>
            <a:ext cx="3962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  Produced cheaply made cartoons such as The Flintstones, The Rocky and Bullwinkle Show, and the Yogi Bear Show among others.</a:t>
            </a:r>
          </a:p>
        </p:txBody>
      </p:sp>
      <p:pic>
        <p:nvPicPr>
          <p:cNvPr id="15156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524000"/>
            <a:ext cx="27813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156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124200"/>
            <a:ext cx="28194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00200" y="609600"/>
            <a:ext cx="607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>
                <a:latin typeface="Arial Rounded MT Bold" pitchFamily="84" charset="0"/>
              </a:rPr>
              <a:t>The “Vast Wasteland”</a:t>
            </a:r>
          </a:p>
        </p:txBody>
      </p:sp>
      <p:sp>
        <p:nvSpPr>
          <p:cNvPr id="1027" name="TextBox 5"/>
          <p:cNvSpPr txBox="1">
            <a:spLocks noChangeArrowheads="1"/>
          </p:cNvSpPr>
          <p:nvPr/>
        </p:nvSpPr>
        <p:spPr bwMode="auto">
          <a:xfrm>
            <a:off x="990600" y="1828800"/>
            <a:ext cx="3962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On May 9th, 1961 FCC chairman Newton N. Minow gave a speech titled “Television and the Public Interest”</a:t>
            </a:r>
          </a:p>
        </p:txBody>
      </p:sp>
      <p:sp>
        <p:nvSpPr>
          <p:cNvPr id="1028" name="TextBox 5"/>
          <p:cNvSpPr txBox="1">
            <a:spLocks noChangeArrowheads="1"/>
          </p:cNvSpPr>
          <p:nvPr/>
        </p:nvSpPr>
        <p:spPr bwMode="auto">
          <a:xfrm>
            <a:off x="1066800" y="3581400"/>
            <a:ext cx="39624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"When television is good, nothing — not the theater, not the magazines or newspapers — nothing is better.</a:t>
            </a:r>
          </a:p>
          <a:p>
            <a:endParaRPr lang="en-US">
              <a:latin typeface="Arial Rounded MT Bold" pitchFamily="84" charset="0"/>
            </a:endParaRPr>
          </a:p>
          <a:p>
            <a:r>
              <a:rPr lang="en-US">
                <a:latin typeface="Arial Rounded MT Bold" pitchFamily="84" charset="0"/>
              </a:rPr>
              <a:t>    But when television is bad, nothing is worse”</a:t>
            </a:r>
            <a:endParaRPr lang="en-US">
              <a:latin typeface="Calibri" pitchFamily="8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600200"/>
            <a:ext cx="35036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1066800" y="609600"/>
            <a:ext cx="72628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>
                <a:latin typeface="Arial Rounded MT Bold" pitchFamily="84" charset="0"/>
              </a:rPr>
              <a:t>Educational Programming</a:t>
            </a:r>
          </a:p>
        </p:txBody>
      </p:sp>
      <p:sp>
        <p:nvSpPr>
          <p:cNvPr id="152579" name="TextBox 5"/>
          <p:cNvSpPr txBox="1">
            <a:spLocks noChangeArrowheads="1"/>
          </p:cNvSpPr>
          <p:nvPr/>
        </p:nvSpPr>
        <p:spPr bwMode="auto">
          <a:xfrm>
            <a:off x="4724400" y="1828800"/>
            <a:ext cx="3962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Eventually Educational Programming geared towards children was made</a:t>
            </a:r>
          </a:p>
        </p:txBody>
      </p:sp>
      <p:sp>
        <p:nvSpPr>
          <p:cNvPr id="152580" name="TextBox 5"/>
          <p:cNvSpPr txBox="1">
            <a:spLocks noChangeArrowheads="1"/>
          </p:cNvSpPr>
          <p:nvPr/>
        </p:nvSpPr>
        <p:spPr bwMode="auto">
          <a:xfrm>
            <a:off x="4724400" y="3124200"/>
            <a:ext cx="3962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Sesame Street- meant to help young children prepare for school, especially those from low-income families.</a:t>
            </a:r>
            <a:endParaRPr lang="en-US">
              <a:latin typeface="Calibri" pitchFamily="84" charset="0"/>
            </a:endParaRPr>
          </a:p>
        </p:txBody>
      </p:sp>
      <p:sp>
        <p:nvSpPr>
          <p:cNvPr id="152582" name="TextBox 5"/>
          <p:cNvSpPr txBox="1">
            <a:spLocks noChangeArrowheads="1"/>
          </p:cNvSpPr>
          <p:nvPr/>
        </p:nvSpPr>
        <p:spPr bwMode="auto">
          <a:xfrm>
            <a:off x="4724400" y="4722813"/>
            <a:ext cx="3962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Mister Rogers Neighborhood- talked about issues other shows would not</a:t>
            </a:r>
          </a:p>
        </p:txBody>
      </p:sp>
      <p:pic>
        <p:nvPicPr>
          <p:cNvPr id="15258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133600"/>
            <a:ext cx="30988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2514600" y="609600"/>
            <a:ext cx="4651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>
                <a:latin typeface="Arial Rounded MT Bold" pitchFamily="84" charset="0"/>
              </a:rPr>
              <a:t>Cable Television</a:t>
            </a:r>
          </a:p>
        </p:txBody>
      </p:sp>
      <p:sp>
        <p:nvSpPr>
          <p:cNvPr id="153603" name="TextBox 5"/>
          <p:cNvSpPr txBox="1">
            <a:spLocks noChangeArrowheads="1"/>
          </p:cNvSpPr>
          <p:nvPr/>
        </p:nvSpPr>
        <p:spPr bwMode="auto">
          <a:xfrm>
            <a:off x="914400" y="213360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Networks like Nickelodeon and Cartoon Network emerged</a:t>
            </a:r>
          </a:p>
        </p:txBody>
      </p:sp>
      <p:sp>
        <p:nvSpPr>
          <p:cNvPr id="153604" name="TextBox 5"/>
          <p:cNvSpPr txBox="1">
            <a:spLocks noChangeArrowheads="1"/>
          </p:cNvSpPr>
          <p:nvPr/>
        </p:nvSpPr>
        <p:spPr bwMode="auto">
          <a:xfrm>
            <a:off x="4724400" y="3276600"/>
            <a:ext cx="3962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This contributed to a decline in interest for Saturday Morning Cartoons</a:t>
            </a:r>
            <a:endParaRPr lang="en-US">
              <a:latin typeface="Calibri" pitchFamily="84" charset="0"/>
            </a:endParaRPr>
          </a:p>
        </p:txBody>
      </p:sp>
      <p:sp>
        <p:nvSpPr>
          <p:cNvPr id="153605" name="TextBox 5"/>
          <p:cNvSpPr txBox="1">
            <a:spLocks noChangeArrowheads="1"/>
          </p:cNvSpPr>
          <p:nvPr/>
        </p:nvSpPr>
        <p:spPr bwMode="auto">
          <a:xfrm>
            <a:off x="914400" y="4953000"/>
            <a:ext cx="3962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Now networks had to compete with channels that operated under different guidelines</a:t>
            </a:r>
          </a:p>
        </p:txBody>
      </p:sp>
      <p:pic>
        <p:nvPicPr>
          <p:cNvPr id="15360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8194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0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524000"/>
            <a:ext cx="25146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1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3888" y="4349750"/>
            <a:ext cx="2068512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 descr="http://francisanderson.files.wordpress.com/2007/12/ronald-mcdonal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66800"/>
            <a:ext cx="33528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le 1"/>
          <p:cNvSpPr>
            <a:spLocks noGrp="1"/>
          </p:cNvSpPr>
          <p:nvPr>
            <p:ph type="ctrTitle" idx="4294967295"/>
          </p:nvPr>
        </p:nvSpPr>
        <p:spPr>
          <a:xfrm>
            <a:off x="304800" y="228600"/>
            <a:ext cx="7772400" cy="1470025"/>
          </a:xfrm>
        </p:spPr>
        <p:txBody>
          <a:bodyPr/>
          <a:lstStyle/>
          <a:p>
            <a:pPr algn="l"/>
            <a:r>
              <a:rPr lang="en-US">
                <a:latin typeface="Arial Rounded MT Bold" pitchFamily="84" charset="0"/>
              </a:rPr>
              <a:t>The Advertising Epiphany</a:t>
            </a:r>
          </a:p>
        </p:txBody>
      </p:sp>
      <p:pic>
        <p:nvPicPr>
          <p:cNvPr id="14339" name="Picture 4" descr="http://www.dashinfashion.com/images/home/skechersbrand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048000"/>
            <a:ext cx="1905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 descr="http://www.blogcdn.com/www.slashfood.com/media/2008/10/tony1002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3429000"/>
            <a:ext cx="19050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5334000" y="2743200"/>
            <a:ext cx="2743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  1951 - - 30% of children under the age of 16 watch television</a:t>
            </a:r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5334000" y="1676400"/>
            <a:ext cx="2743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  children are exposed to TV between 6-12 mos. of age</a:t>
            </a:r>
          </a:p>
        </p:txBody>
      </p:sp>
      <p:sp>
        <p:nvSpPr>
          <p:cNvPr id="14343" name="TextBox 10"/>
          <p:cNvSpPr txBox="1">
            <a:spLocks noChangeArrowheads="1"/>
          </p:cNvSpPr>
          <p:nvPr/>
        </p:nvSpPr>
        <p:spPr bwMode="auto">
          <a:xfrm>
            <a:off x="5334000" y="3810000"/>
            <a:ext cx="2743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  between the ages of 2 &amp; 3 kids watch on average 3 hours of TV</a:t>
            </a:r>
          </a:p>
        </p:txBody>
      </p:sp>
      <p:sp>
        <p:nvSpPr>
          <p:cNvPr id="14344" name="TextBox 11"/>
          <p:cNvSpPr txBox="1">
            <a:spLocks noChangeArrowheads="1"/>
          </p:cNvSpPr>
          <p:nvPr/>
        </p:nvSpPr>
        <p:spPr bwMode="auto">
          <a:xfrm>
            <a:off x="5410200" y="4876800"/>
            <a:ext cx="2743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84" charset="0"/>
              <a:buChar char="•"/>
            </a:pPr>
            <a:r>
              <a:rPr lang="en-US">
                <a:latin typeface="Arial Rounded MT Bold" pitchFamily="84" charset="0"/>
              </a:rPr>
              <a:t>  watching occurs primarily after school, in the evening and on weekends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84" charset="0"/>
            <a:ea typeface="ＭＳ Ｐゴシック" pitchFamily="84" charset="-128"/>
            <a:cs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84" charset="0"/>
            <a:ea typeface="ＭＳ Ｐゴシック" pitchFamily="84" charset="-128"/>
            <a:cs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1619</TotalTime>
  <Words>825</Words>
  <Application>Microsoft Macintosh PowerPoint</Application>
  <PresentationFormat>On-screen Show (4:3)</PresentationFormat>
  <Paragraphs>83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Advertising Epiphany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Future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Advertising Epiphany</dc:title>
  <dc:creator>Matthew Mershon</dc:creator>
  <cp:lastModifiedBy>Typical User</cp:lastModifiedBy>
  <cp:revision>60</cp:revision>
  <dcterms:created xsi:type="dcterms:W3CDTF">2010-03-08T02:13:01Z</dcterms:created>
  <dcterms:modified xsi:type="dcterms:W3CDTF">2016-02-08T18:26:22Z</dcterms:modified>
</cp:coreProperties>
</file>