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4" r:id="rId1"/>
  </p:sldMasterIdLst>
  <p:notesMasterIdLst>
    <p:notesMasterId r:id="rId19"/>
  </p:notesMasterIdLst>
  <p:sldIdLst>
    <p:sldId id="256" r:id="rId2"/>
    <p:sldId id="262" r:id="rId3"/>
    <p:sldId id="259" r:id="rId4"/>
    <p:sldId id="268" r:id="rId5"/>
    <p:sldId id="258" r:id="rId6"/>
    <p:sldId id="257" r:id="rId7"/>
    <p:sldId id="271" r:id="rId8"/>
    <p:sldId id="269" r:id="rId9"/>
    <p:sldId id="265" r:id="rId10"/>
    <p:sldId id="267" r:id="rId11"/>
    <p:sldId id="281" r:id="rId12"/>
    <p:sldId id="273" r:id="rId13"/>
    <p:sldId id="274" r:id="rId14"/>
    <p:sldId id="277" r:id="rId15"/>
    <p:sldId id="278" r:id="rId16"/>
    <p:sldId id="279" r:id="rId17"/>
    <p:sldId id="282"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7" autoAdjust="0"/>
    <p:restoredTop sz="94586" autoAdjust="0"/>
  </p:normalViewPr>
  <p:slideViewPr>
    <p:cSldViewPr snapToGrid="0" snapToObjects="1">
      <p:cViewPr varScale="1">
        <p:scale>
          <a:sx n="93" d="100"/>
          <a:sy n="93" d="100"/>
        </p:scale>
        <p:origin x="-976"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01FFF8-0B72-BB4C-8DF4-5D298DCB2D04}" type="doc">
      <dgm:prSet loTypeId="urn:microsoft.com/office/officeart/2005/8/layout/cycle4" loCatId="" qsTypeId="urn:microsoft.com/office/officeart/2005/8/quickstyle/simple4" qsCatId="simple" csTypeId="urn:microsoft.com/office/officeart/2005/8/colors/colorful1" csCatId="colorful" phldr="1"/>
      <dgm:spPr/>
      <dgm:t>
        <a:bodyPr/>
        <a:lstStyle/>
        <a:p>
          <a:endParaRPr lang="en-US"/>
        </a:p>
      </dgm:t>
    </dgm:pt>
    <dgm:pt modelId="{4B161FF0-0A78-E246-9040-D0C4C814E4B0}">
      <dgm:prSet phldrT="[Text]"/>
      <dgm:spPr>
        <a:solidFill>
          <a:schemeClr val="tx1">
            <a:lumMod val="50000"/>
            <a:lumOff val="50000"/>
          </a:schemeClr>
        </a:solidFill>
      </dgm:spPr>
      <dgm:t>
        <a:bodyPr/>
        <a:lstStyle/>
        <a:p>
          <a:r>
            <a:rPr lang="en-US" dirty="0" smtClean="0"/>
            <a:t>Strengths</a:t>
          </a:r>
          <a:endParaRPr lang="en-US" dirty="0"/>
        </a:p>
      </dgm:t>
    </dgm:pt>
    <dgm:pt modelId="{04113F6E-2FAD-FB41-B97F-A599979C151A}" type="parTrans" cxnId="{DFD4F359-653E-EA44-A488-E8ECBF4E9970}">
      <dgm:prSet/>
      <dgm:spPr/>
      <dgm:t>
        <a:bodyPr/>
        <a:lstStyle/>
        <a:p>
          <a:endParaRPr lang="en-US"/>
        </a:p>
      </dgm:t>
    </dgm:pt>
    <dgm:pt modelId="{D079EA1E-9898-9D4F-ABD9-C778F6E247F1}" type="sibTrans" cxnId="{DFD4F359-653E-EA44-A488-E8ECBF4E9970}">
      <dgm:prSet/>
      <dgm:spPr/>
      <dgm:t>
        <a:bodyPr/>
        <a:lstStyle/>
        <a:p>
          <a:endParaRPr lang="en-US"/>
        </a:p>
      </dgm:t>
    </dgm:pt>
    <dgm:pt modelId="{9EE5912B-DB74-704D-BDAE-B98C1C150FE4}">
      <dgm:prSet phldrT="[Text]"/>
      <dgm:spPr>
        <a:solidFill>
          <a:srgbClr val="FF0000"/>
        </a:solidFill>
      </dgm:spPr>
      <dgm:t>
        <a:bodyPr/>
        <a:lstStyle/>
        <a:p>
          <a:r>
            <a:rPr lang="en-US" dirty="0" smtClean="0"/>
            <a:t>Opportunities</a:t>
          </a:r>
          <a:endParaRPr lang="en-US" dirty="0"/>
        </a:p>
      </dgm:t>
    </dgm:pt>
    <dgm:pt modelId="{08358DAD-A53C-C643-8DAE-B9716AFAE41D}" type="parTrans" cxnId="{94951BA8-2CA0-5245-95ED-CE01714AC801}">
      <dgm:prSet/>
      <dgm:spPr/>
      <dgm:t>
        <a:bodyPr/>
        <a:lstStyle/>
        <a:p>
          <a:endParaRPr lang="en-US"/>
        </a:p>
      </dgm:t>
    </dgm:pt>
    <dgm:pt modelId="{10DC735C-1D1F-4A46-ADEE-5E8EF5B309D2}" type="sibTrans" cxnId="{94951BA8-2CA0-5245-95ED-CE01714AC801}">
      <dgm:prSet/>
      <dgm:spPr/>
      <dgm:t>
        <a:bodyPr/>
        <a:lstStyle/>
        <a:p>
          <a:endParaRPr lang="en-US"/>
        </a:p>
      </dgm:t>
    </dgm:pt>
    <dgm:pt modelId="{8549D400-E190-B945-A6E5-E909F6675CE6}">
      <dgm:prSet phldrT="[Text]"/>
      <dgm:spPr>
        <a:solidFill>
          <a:schemeClr val="tx1"/>
        </a:solidFill>
      </dgm:spPr>
      <dgm:t>
        <a:bodyPr/>
        <a:lstStyle/>
        <a:p>
          <a:r>
            <a:rPr lang="en-US" dirty="0" smtClean="0"/>
            <a:t>Threats</a:t>
          </a:r>
          <a:endParaRPr lang="en-US" dirty="0"/>
        </a:p>
      </dgm:t>
    </dgm:pt>
    <dgm:pt modelId="{202BF7D9-06AE-A846-9BEB-74C2A20A3CFB}" type="parTrans" cxnId="{DE12FED5-EAC8-8749-9FD2-2BEABD88DC1D}">
      <dgm:prSet/>
      <dgm:spPr/>
      <dgm:t>
        <a:bodyPr/>
        <a:lstStyle/>
        <a:p>
          <a:endParaRPr lang="en-US"/>
        </a:p>
      </dgm:t>
    </dgm:pt>
    <dgm:pt modelId="{33A04FDA-E418-D54A-AAF4-734831C05A50}" type="sibTrans" cxnId="{DE12FED5-EAC8-8749-9FD2-2BEABD88DC1D}">
      <dgm:prSet/>
      <dgm:spPr/>
      <dgm:t>
        <a:bodyPr/>
        <a:lstStyle/>
        <a:p>
          <a:endParaRPr lang="en-US"/>
        </a:p>
      </dgm:t>
    </dgm:pt>
    <dgm:pt modelId="{79A5FA50-234F-374D-A21F-B1FC564B2CF3}">
      <dgm:prSet phldrT="[Text]"/>
      <dgm:spPr>
        <a:solidFill>
          <a:srgbClr val="FF0000"/>
        </a:solidFill>
      </dgm:spPr>
      <dgm:t>
        <a:bodyPr/>
        <a:lstStyle/>
        <a:p>
          <a:r>
            <a:rPr lang="en-US" dirty="0" smtClean="0"/>
            <a:t>Weaknesses</a:t>
          </a:r>
          <a:endParaRPr lang="en-US" dirty="0"/>
        </a:p>
      </dgm:t>
    </dgm:pt>
    <dgm:pt modelId="{7E42B90E-CD1C-9944-89C1-F32D5BBA6D99}" type="parTrans" cxnId="{F5EBABC2-90B4-1B42-B000-05DA3D1A5269}">
      <dgm:prSet/>
      <dgm:spPr/>
      <dgm:t>
        <a:bodyPr/>
        <a:lstStyle/>
        <a:p>
          <a:endParaRPr lang="en-US"/>
        </a:p>
      </dgm:t>
    </dgm:pt>
    <dgm:pt modelId="{CE3BC3D2-44C3-4C4B-B99D-D1A8F9902865}" type="sibTrans" cxnId="{F5EBABC2-90B4-1B42-B000-05DA3D1A5269}">
      <dgm:prSet/>
      <dgm:spPr/>
      <dgm:t>
        <a:bodyPr/>
        <a:lstStyle/>
        <a:p>
          <a:endParaRPr lang="en-US"/>
        </a:p>
      </dgm:t>
    </dgm:pt>
    <dgm:pt modelId="{DD67FD5D-29BF-A448-BE3A-330FD783D467}">
      <dgm:prSet phldrT="[Text]" custT="1"/>
      <dgm:spPr>
        <a:solidFill>
          <a:schemeClr val="tx1"/>
        </a:solidFill>
      </dgm:spPr>
      <dgm:t>
        <a:bodyPr/>
        <a:lstStyle/>
        <a:p>
          <a:r>
            <a:rPr lang="en-US" sz="1100" dirty="0" smtClean="0">
              <a:solidFill>
                <a:schemeClr val="bg1"/>
              </a:solidFill>
            </a:rPr>
            <a:t>Domino’s lacks optimized app for </a:t>
          </a:r>
          <a:r>
            <a:rPr lang="en-US" sz="1100" dirty="0" err="1" smtClean="0">
              <a:solidFill>
                <a:schemeClr val="bg1"/>
              </a:solidFill>
            </a:rPr>
            <a:t>iPad</a:t>
          </a:r>
          <a:r>
            <a:rPr lang="en-US" sz="1100" dirty="0" smtClean="0">
              <a:solidFill>
                <a:schemeClr val="bg1"/>
              </a:solidFill>
            </a:rPr>
            <a:t>, of which 29.4% of those ages 18-34 in the U.S. own.</a:t>
          </a:r>
        </a:p>
      </dgm:t>
    </dgm:pt>
    <dgm:pt modelId="{293E5676-DD88-B549-A846-FD3896863B61}" type="parTrans" cxnId="{94D61C2B-EF1E-DD46-8B2C-D7711B1120CF}">
      <dgm:prSet/>
      <dgm:spPr/>
      <dgm:t>
        <a:bodyPr/>
        <a:lstStyle/>
        <a:p>
          <a:endParaRPr lang="en-US"/>
        </a:p>
      </dgm:t>
    </dgm:pt>
    <dgm:pt modelId="{6B49D9AB-419C-764E-8C6D-99CE02277CC2}" type="sibTrans" cxnId="{94D61C2B-EF1E-DD46-8B2C-D7711B1120CF}">
      <dgm:prSet/>
      <dgm:spPr/>
      <dgm:t>
        <a:bodyPr/>
        <a:lstStyle/>
        <a:p>
          <a:endParaRPr lang="en-US"/>
        </a:p>
      </dgm:t>
    </dgm:pt>
    <dgm:pt modelId="{BA780689-51BA-3246-94D2-482E53DAD76F}">
      <dgm:prSet phldrT="[Text]" custT="1"/>
      <dgm:spPr>
        <a:solidFill>
          <a:schemeClr val="tx1"/>
        </a:solidFill>
      </dgm:spPr>
      <dgm:t>
        <a:bodyPr/>
        <a:lstStyle/>
        <a:p>
          <a:r>
            <a:rPr lang="en-US" sz="1100" dirty="0" smtClean="0">
              <a:solidFill>
                <a:schemeClr val="bg1"/>
              </a:solidFill>
            </a:rPr>
            <a:t>Store employees answer phone orders, as well as make pizzas, decreasing efficiency, especially in peak demand hours.</a:t>
          </a:r>
          <a:endParaRPr lang="en-US" sz="1100" dirty="0">
            <a:solidFill>
              <a:schemeClr val="bg1"/>
            </a:solidFill>
          </a:endParaRPr>
        </a:p>
      </dgm:t>
    </dgm:pt>
    <dgm:pt modelId="{10832A47-D578-704F-B52F-354BA64DA390}" type="parTrans" cxnId="{089B6ADA-D951-3441-8C3C-9F1075BDD864}">
      <dgm:prSet/>
      <dgm:spPr/>
      <dgm:t>
        <a:bodyPr/>
        <a:lstStyle/>
        <a:p>
          <a:endParaRPr lang="en-US"/>
        </a:p>
      </dgm:t>
    </dgm:pt>
    <dgm:pt modelId="{651A098C-212E-954F-986F-FFE9A4445286}" type="sibTrans" cxnId="{089B6ADA-D951-3441-8C3C-9F1075BDD864}">
      <dgm:prSet/>
      <dgm:spPr/>
      <dgm:t>
        <a:bodyPr/>
        <a:lstStyle/>
        <a:p>
          <a:endParaRPr lang="en-US"/>
        </a:p>
      </dgm:t>
    </dgm:pt>
    <dgm:pt modelId="{89D96A8F-2AE7-5E4E-84FB-BA4DB04C6683}">
      <dgm:prSet phldrT="[Text]" custT="1"/>
      <dgm:spPr>
        <a:solidFill>
          <a:srgbClr val="FF0000"/>
        </a:solidFill>
      </dgm:spPr>
      <dgm:t>
        <a:bodyPr/>
        <a:lstStyle/>
        <a:p>
          <a:r>
            <a:rPr lang="en-US" sz="1100" dirty="0" smtClean="0">
              <a:solidFill>
                <a:schemeClr val="bg1"/>
              </a:solidFill>
            </a:rPr>
            <a:t>Over 80% of the U.S. population is aware of Domino’s Pizza</a:t>
          </a:r>
          <a:endParaRPr lang="en-US" sz="1100" dirty="0">
            <a:solidFill>
              <a:schemeClr val="bg1"/>
            </a:solidFill>
          </a:endParaRPr>
        </a:p>
      </dgm:t>
    </dgm:pt>
    <dgm:pt modelId="{5BCE1BB3-94B0-2A4E-84AB-5F003243C3AB}" type="parTrans" cxnId="{CF62B5D7-A500-424D-8C82-B40A26BACC4F}">
      <dgm:prSet/>
      <dgm:spPr/>
      <dgm:t>
        <a:bodyPr/>
        <a:lstStyle/>
        <a:p>
          <a:endParaRPr lang="en-US"/>
        </a:p>
      </dgm:t>
    </dgm:pt>
    <dgm:pt modelId="{61669F96-C1B7-534C-98A7-2C4500C6068E}" type="sibTrans" cxnId="{CF62B5D7-A500-424D-8C82-B40A26BACC4F}">
      <dgm:prSet/>
      <dgm:spPr/>
      <dgm:t>
        <a:bodyPr/>
        <a:lstStyle/>
        <a:p>
          <a:endParaRPr lang="en-US"/>
        </a:p>
      </dgm:t>
    </dgm:pt>
    <dgm:pt modelId="{1221D5F8-FDA8-D94D-8BB1-4CF534CDEE5A}">
      <dgm:prSet phldrT="[Text]" custT="1"/>
      <dgm:spPr>
        <a:solidFill>
          <a:srgbClr val="FF0000"/>
        </a:solidFill>
      </dgm:spPr>
      <dgm:t>
        <a:bodyPr/>
        <a:lstStyle/>
        <a:p>
          <a:r>
            <a:rPr lang="en-US" sz="1100" dirty="0" smtClean="0">
              <a:solidFill>
                <a:schemeClr val="bg1"/>
              </a:solidFill>
            </a:rPr>
            <a:t>The Domino’s app is available for 95% of smart phones. The other 5% consists of those who have Blackberry phones and a company called Symbian, which is an open source operating system that has dropped in popularity after the release of the Android. </a:t>
          </a:r>
          <a:endParaRPr lang="en-US" sz="1100" dirty="0">
            <a:solidFill>
              <a:schemeClr val="bg1"/>
            </a:solidFill>
          </a:endParaRPr>
        </a:p>
      </dgm:t>
    </dgm:pt>
    <dgm:pt modelId="{6D67C455-092E-1447-BD31-162EE4327256}" type="parTrans" cxnId="{DD2ED6C8-5C93-794B-AFD6-01936C71344D}">
      <dgm:prSet/>
      <dgm:spPr/>
      <dgm:t>
        <a:bodyPr/>
        <a:lstStyle/>
        <a:p>
          <a:endParaRPr lang="en-US"/>
        </a:p>
      </dgm:t>
    </dgm:pt>
    <dgm:pt modelId="{FDA4C308-F175-CC4A-8791-A6DE68822C01}" type="sibTrans" cxnId="{DD2ED6C8-5C93-794B-AFD6-01936C71344D}">
      <dgm:prSet/>
      <dgm:spPr/>
      <dgm:t>
        <a:bodyPr/>
        <a:lstStyle/>
        <a:p>
          <a:endParaRPr lang="en-US"/>
        </a:p>
      </dgm:t>
    </dgm:pt>
    <dgm:pt modelId="{E607DBD7-64FD-5E48-897A-C8179CDFDF8A}">
      <dgm:prSet phldrT="[Text]" custT="1"/>
      <dgm:spPr>
        <a:solidFill>
          <a:schemeClr val="bg2">
            <a:lumMod val="60000"/>
            <a:lumOff val="40000"/>
          </a:schemeClr>
        </a:solidFill>
      </dgm:spPr>
      <dgm:t>
        <a:bodyPr/>
        <a:lstStyle/>
        <a:p>
          <a:r>
            <a:rPr lang="en-US" sz="1100" dirty="0" smtClean="0">
              <a:solidFill>
                <a:schemeClr val="bg1"/>
              </a:solidFill>
            </a:rPr>
            <a:t>Domino’s operates in an over saturated pizza delivery market.</a:t>
          </a:r>
          <a:endParaRPr lang="en-US" sz="1100" dirty="0">
            <a:solidFill>
              <a:schemeClr val="bg1"/>
            </a:solidFill>
          </a:endParaRPr>
        </a:p>
      </dgm:t>
    </dgm:pt>
    <dgm:pt modelId="{19C858CD-06BE-5D42-B654-90D8EA474D3C}" type="parTrans" cxnId="{5B5DC806-C73B-9141-9840-4C03D0C14109}">
      <dgm:prSet/>
      <dgm:spPr/>
      <dgm:t>
        <a:bodyPr/>
        <a:lstStyle/>
        <a:p>
          <a:endParaRPr lang="en-US"/>
        </a:p>
      </dgm:t>
    </dgm:pt>
    <dgm:pt modelId="{A1E8C0E0-FE31-A74B-A5FE-D8960C9B484E}" type="sibTrans" cxnId="{5B5DC806-C73B-9141-9840-4C03D0C14109}">
      <dgm:prSet/>
      <dgm:spPr/>
      <dgm:t>
        <a:bodyPr/>
        <a:lstStyle/>
        <a:p>
          <a:endParaRPr lang="en-US"/>
        </a:p>
      </dgm:t>
    </dgm:pt>
    <dgm:pt modelId="{443FAA9B-4087-A04B-A334-877A4CD91106}">
      <dgm:prSet phldrT="[Text]" custT="1"/>
      <dgm:spPr>
        <a:solidFill>
          <a:schemeClr val="tx1"/>
        </a:solidFill>
      </dgm:spPr>
      <dgm:t>
        <a:bodyPr/>
        <a:lstStyle/>
        <a:p>
          <a:r>
            <a:rPr lang="en-US" sz="1100" dirty="0" smtClean="0">
              <a:solidFill>
                <a:schemeClr val="bg1"/>
              </a:solidFill>
            </a:rPr>
            <a:t>Take advantage of consumers having smart phones to help increase Domino’s app usage.</a:t>
          </a:r>
          <a:endParaRPr lang="en-US" sz="1100" dirty="0">
            <a:solidFill>
              <a:schemeClr val="bg1"/>
            </a:solidFill>
          </a:endParaRPr>
        </a:p>
      </dgm:t>
    </dgm:pt>
    <dgm:pt modelId="{8BA24E53-6D94-9648-B6D1-2DC38EDB27F5}" type="parTrans" cxnId="{F98E42E5-362C-5340-A2D1-6A84FAB42FE1}">
      <dgm:prSet/>
      <dgm:spPr/>
      <dgm:t>
        <a:bodyPr/>
        <a:lstStyle/>
        <a:p>
          <a:endParaRPr lang="en-US"/>
        </a:p>
      </dgm:t>
    </dgm:pt>
    <dgm:pt modelId="{19445D8F-6D99-684A-9091-FFFD5CAE5ACC}" type="sibTrans" cxnId="{F98E42E5-362C-5340-A2D1-6A84FAB42FE1}">
      <dgm:prSet/>
      <dgm:spPr/>
      <dgm:t>
        <a:bodyPr/>
        <a:lstStyle/>
        <a:p>
          <a:endParaRPr lang="en-US"/>
        </a:p>
      </dgm:t>
    </dgm:pt>
    <dgm:pt modelId="{192284EE-98EB-EE49-96A7-ED4A108C3DDC}">
      <dgm:prSet phldrT="[Text]" custT="1"/>
      <dgm:spPr>
        <a:solidFill>
          <a:schemeClr val="bg2">
            <a:lumMod val="60000"/>
            <a:lumOff val="40000"/>
          </a:schemeClr>
        </a:solidFill>
      </dgm:spPr>
      <dgm:t>
        <a:bodyPr/>
        <a:lstStyle/>
        <a:p>
          <a:r>
            <a:rPr lang="en-US" sz="1100" dirty="0" smtClean="0">
              <a:solidFill>
                <a:schemeClr val="bg1"/>
              </a:solidFill>
            </a:rPr>
            <a:t>Pizza Hut already has an app for </a:t>
          </a:r>
          <a:r>
            <a:rPr lang="en-US" sz="1100" dirty="0" err="1" smtClean="0">
              <a:solidFill>
                <a:schemeClr val="bg1"/>
              </a:solidFill>
            </a:rPr>
            <a:t>iPads</a:t>
          </a:r>
          <a:r>
            <a:rPr lang="en-US" sz="1100" dirty="0" smtClean="0">
              <a:solidFill>
                <a:schemeClr val="bg1"/>
              </a:solidFill>
            </a:rPr>
            <a:t> and Papa Johns has a rewards system when ordering online for their consumers</a:t>
          </a:r>
          <a:r>
            <a:rPr lang="en-US" sz="1100" dirty="0" smtClean="0"/>
            <a:t>.</a:t>
          </a:r>
          <a:endParaRPr lang="en-US" sz="1100" dirty="0">
            <a:solidFill>
              <a:schemeClr val="bg1"/>
            </a:solidFill>
          </a:endParaRPr>
        </a:p>
      </dgm:t>
    </dgm:pt>
    <dgm:pt modelId="{23BD857B-1002-AC47-8777-4ECB14232799}" type="parTrans" cxnId="{E4B31D25-1B39-0443-9171-71C5A17DE1A0}">
      <dgm:prSet/>
      <dgm:spPr/>
      <dgm:t>
        <a:bodyPr/>
        <a:lstStyle/>
        <a:p>
          <a:endParaRPr lang="en-US"/>
        </a:p>
      </dgm:t>
    </dgm:pt>
    <dgm:pt modelId="{F124DC30-E3D2-0D41-8167-4FFDBC891741}" type="sibTrans" cxnId="{E4B31D25-1B39-0443-9171-71C5A17DE1A0}">
      <dgm:prSet/>
      <dgm:spPr/>
      <dgm:t>
        <a:bodyPr/>
        <a:lstStyle/>
        <a:p>
          <a:endParaRPr lang="en-US"/>
        </a:p>
      </dgm:t>
    </dgm:pt>
    <dgm:pt modelId="{A89B9F59-4ECA-894C-A0AF-66C99E212738}">
      <dgm:prSet phldrT="[Text]" custT="1"/>
      <dgm:spPr>
        <a:solidFill>
          <a:schemeClr val="tx1"/>
        </a:solidFill>
      </dgm:spPr>
      <dgm:t>
        <a:bodyPr/>
        <a:lstStyle/>
        <a:p>
          <a:r>
            <a:rPr lang="en-US" sz="1100" dirty="0" smtClean="0">
              <a:solidFill>
                <a:schemeClr val="bg1"/>
              </a:solidFill>
            </a:rPr>
            <a:t>Fresher ingredients and a revamped menu give Domino’s an advantage for more health conscious consumers and those who may be on a budget.</a:t>
          </a:r>
          <a:endParaRPr lang="en-US" sz="1100" dirty="0">
            <a:solidFill>
              <a:schemeClr val="bg1"/>
            </a:solidFill>
          </a:endParaRPr>
        </a:p>
      </dgm:t>
    </dgm:pt>
    <dgm:pt modelId="{03776B89-6CA3-9D45-BF3A-51BF7EAE2F24}" type="parTrans" cxnId="{254EFD2C-207E-064E-BFCC-D707B41ED97C}">
      <dgm:prSet/>
      <dgm:spPr/>
      <dgm:t>
        <a:bodyPr/>
        <a:lstStyle/>
        <a:p>
          <a:endParaRPr lang="en-US"/>
        </a:p>
      </dgm:t>
    </dgm:pt>
    <dgm:pt modelId="{C08AA6EA-6222-0D49-AF40-2A169240CFD0}" type="sibTrans" cxnId="{254EFD2C-207E-064E-BFCC-D707B41ED97C}">
      <dgm:prSet/>
      <dgm:spPr/>
      <dgm:t>
        <a:bodyPr/>
        <a:lstStyle/>
        <a:p>
          <a:endParaRPr lang="en-US"/>
        </a:p>
      </dgm:t>
    </dgm:pt>
    <dgm:pt modelId="{D7D45AC7-0A1C-154B-9EFB-35FC8A154051}" type="pres">
      <dgm:prSet presAssocID="{5801FFF8-0B72-BB4C-8DF4-5D298DCB2D04}" presName="cycleMatrixDiagram" presStyleCnt="0">
        <dgm:presLayoutVars>
          <dgm:chMax val="1"/>
          <dgm:dir/>
          <dgm:animLvl val="lvl"/>
          <dgm:resizeHandles val="exact"/>
        </dgm:presLayoutVars>
      </dgm:prSet>
      <dgm:spPr/>
      <dgm:t>
        <a:bodyPr/>
        <a:lstStyle/>
        <a:p>
          <a:endParaRPr lang="en-US"/>
        </a:p>
      </dgm:t>
    </dgm:pt>
    <dgm:pt modelId="{019C56B2-E6DA-884A-BBEB-9A3F23B6D22C}" type="pres">
      <dgm:prSet presAssocID="{5801FFF8-0B72-BB4C-8DF4-5D298DCB2D04}" presName="children" presStyleCnt="0"/>
      <dgm:spPr/>
    </dgm:pt>
    <dgm:pt modelId="{2F6B0331-20E1-1641-92F0-04EF60BEEBD2}" type="pres">
      <dgm:prSet presAssocID="{5801FFF8-0B72-BB4C-8DF4-5D298DCB2D04}" presName="child1group" presStyleCnt="0"/>
      <dgm:spPr/>
    </dgm:pt>
    <dgm:pt modelId="{8200CE2A-000F-9347-A1EE-9BA6A1F76964}" type="pres">
      <dgm:prSet presAssocID="{5801FFF8-0B72-BB4C-8DF4-5D298DCB2D04}" presName="child1" presStyleLbl="bgAcc1" presStyleIdx="0" presStyleCnt="4" custLinFactNeighborX="-17277"/>
      <dgm:spPr/>
      <dgm:t>
        <a:bodyPr/>
        <a:lstStyle/>
        <a:p>
          <a:endParaRPr lang="en-US"/>
        </a:p>
      </dgm:t>
    </dgm:pt>
    <dgm:pt modelId="{FC53E581-485A-FB44-9FD6-814FD27A5450}" type="pres">
      <dgm:prSet presAssocID="{5801FFF8-0B72-BB4C-8DF4-5D298DCB2D04}" presName="child1Text" presStyleLbl="bgAcc1" presStyleIdx="0" presStyleCnt="4">
        <dgm:presLayoutVars>
          <dgm:bulletEnabled val="1"/>
        </dgm:presLayoutVars>
      </dgm:prSet>
      <dgm:spPr/>
      <dgm:t>
        <a:bodyPr/>
        <a:lstStyle/>
        <a:p>
          <a:endParaRPr lang="en-US"/>
        </a:p>
      </dgm:t>
    </dgm:pt>
    <dgm:pt modelId="{4A2FD16B-7656-3C43-9354-27214E93C5DD}" type="pres">
      <dgm:prSet presAssocID="{5801FFF8-0B72-BB4C-8DF4-5D298DCB2D04}" presName="child2group" presStyleCnt="0"/>
      <dgm:spPr/>
    </dgm:pt>
    <dgm:pt modelId="{D4C5095D-F650-5C48-BF23-8E9569FCDCC2}" type="pres">
      <dgm:prSet presAssocID="{5801FFF8-0B72-BB4C-8DF4-5D298DCB2D04}" presName="child2" presStyleLbl="bgAcc1" presStyleIdx="1" presStyleCnt="4" custLinFactNeighborX="13733"/>
      <dgm:spPr/>
      <dgm:t>
        <a:bodyPr/>
        <a:lstStyle/>
        <a:p>
          <a:endParaRPr lang="en-US"/>
        </a:p>
      </dgm:t>
    </dgm:pt>
    <dgm:pt modelId="{CE17D4EE-5E09-7444-B8CB-9408F63FC2DA}" type="pres">
      <dgm:prSet presAssocID="{5801FFF8-0B72-BB4C-8DF4-5D298DCB2D04}" presName="child2Text" presStyleLbl="bgAcc1" presStyleIdx="1" presStyleCnt="4">
        <dgm:presLayoutVars>
          <dgm:bulletEnabled val="1"/>
        </dgm:presLayoutVars>
      </dgm:prSet>
      <dgm:spPr/>
      <dgm:t>
        <a:bodyPr/>
        <a:lstStyle/>
        <a:p>
          <a:endParaRPr lang="en-US"/>
        </a:p>
      </dgm:t>
    </dgm:pt>
    <dgm:pt modelId="{A44DA9F7-6345-A74F-9DF2-A08F4EE1DDAB}" type="pres">
      <dgm:prSet presAssocID="{5801FFF8-0B72-BB4C-8DF4-5D298DCB2D04}" presName="child3group" presStyleCnt="0"/>
      <dgm:spPr/>
    </dgm:pt>
    <dgm:pt modelId="{BE8F9381-E67C-E94B-A322-7A8DDB40D830}" type="pres">
      <dgm:prSet presAssocID="{5801FFF8-0B72-BB4C-8DF4-5D298DCB2D04}" presName="child3" presStyleLbl="bgAcc1" presStyleIdx="2" presStyleCnt="4" custLinFactNeighborX="15505" custLinFactNeighborY="-5464"/>
      <dgm:spPr/>
      <dgm:t>
        <a:bodyPr/>
        <a:lstStyle/>
        <a:p>
          <a:endParaRPr lang="en-US"/>
        </a:p>
      </dgm:t>
    </dgm:pt>
    <dgm:pt modelId="{395673F2-C25D-E442-AD40-34669E003DC4}" type="pres">
      <dgm:prSet presAssocID="{5801FFF8-0B72-BB4C-8DF4-5D298DCB2D04}" presName="child3Text" presStyleLbl="bgAcc1" presStyleIdx="2" presStyleCnt="4">
        <dgm:presLayoutVars>
          <dgm:bulletEnabled val="1"/>
        </dgm:presLayoutVars>
      </dgm:prSet>
      <dgm:spPr/>
      <dgm:t>
        <a:bodyPr/>
        <a:lstStyle/>
        <a:p>
          <a:endParaRPr lang="en-US"/>
        </a:p>
      </dgm:t>
    </dgm:pt>
    <dgm:pt modelId="{AC166444-12BC-A044-93AE-CFABD297ABFC}" type="pres">
      <dgm:prSet presAssocID="{5801FFF8-0B72-BB4C-8DF4-5D298DCB2D04}" presName="child4group" presStyleCnt="0"/>
      <dgm:spPr/>
    </dgm:pt>
    <dgm:pt modelId="{10478B6D-BCCA-8D4F-8A6B-5F2F90FD8A20}" type="pres">
      <dgm:prSet presAssocID="{5801FFF8-0B72-BB4C-8DF4-5D298DCB2D04}" presName="child4" presStyleLbl="bgAcc1" presStyleIdx="3" presStyleCnt="4" custLinFactNeighborX="-15948" custLinFactNeighborY="-6147"/>
      <dgm:spPr/>
      <dgm:t>
        <a:bodyPr/>
        <a:lstStyle/>
        <a:p>
          <a:endParaRPr lang="en-US"/>
        </a:p>
      </dgm:t>
    </dgm:pt>
    <dgm:pt modelId="{60C7742B-DE76-0642-B838-4A6F3488D492}" type="pres">
      <dgm:prSet presAssocID="{5801FFF8-0B72-BB4C-8DF4-5D298DCB2D04}" presName="child4Text" presStyleLbl="bgAcc1" presStyleIdx="3" presStyleCnt="4">
        <dgm:presLayoutVars>
          <dgm:bulletEnabled val="1"/>
        </dgm:presLayoutVars>
      </dgm:prSet>
      <dgm:spPr/>
      <dgm:t>
        <a:bodyPr/>
        <a:lstStyle/>
        <a:p>
          <a:endParaRPr lang="en-US"/>
        </a:p>
      </dgm:t>
    </dgm:pt>
    <dgm:pt modelId="{CC2DC648-AC47-7849-B4BC-DDBB75D78C0D}" type="pres">
      <dgm:prSet presAssocID="{5801FFF8-0B72-BB4C-8DF4-5D298DCB2D04}" presName="childPlaceholder" presStyleCnt="0"/>
      <dgm:spPr/>
    </dgm:pt>
    <dgm:pt modelId="{7AED027E-ACD1-DB4E-ACDF-D7D50631E9D5}" type="pres">
      <dgm:prSet presAssocID="{5801FFF8-0B72-BB4C-8DF4-5D298DCB2D04}" presName="circle" presStyleCnt="0"/>
      <dgm:spPr/>
    </dgm:pt>
    <dgm:pt modelId="{8353F82F-8588-4546-BE4B-998C120AB6B8}" type="pres">
      <dgm:prSet presAssocID="{5801FFF8-0B72-BB4C-8DF4-5D298DCB2D04}" presName="quadrant1" presStyleLbl="node1" presStyleIdx="0" presStyleCnt="4">
        <dgm:presLayoutVars>
          <dgm:chMax val="1"/>
          <dgm:bulletEnabled val="1"/>
        </dgm:presLayoutVars>
      </dgm:prSet>
      <dgm:spPr/>
      <dgm:t>
        <a:bodyPr/>
        <a:lstStyle/>
        <a:p>
          <a:endParaRPr lang="en-US"/>
        </a:p>
      </dgm:t>
    </dgm:pt>
    <dgm:pt modelId="{6F3076D0-C4AA-794A-9FE5-245C8EEB1461}" type="pres">
      <dgm:prSet presAssocID="{5801FFF8-0B72-BB4C-8DF4-5D298DCB2D04}" presName="quadrant2" presStyleLbl="node1" presStyleIdx="1" presStyleCnt="4">
        <dgm:presLayoutVars>
          <dgm:chMax val="1"/>
          <dgm:bulletEnabled val="1"/>
        </dgm:presLayoutVars>
      </dgm:prSet>
      <dgm:spPr/>
      <dgm:t>
        <a:bodyPr/>
        <a:lstStyle/>
        <a:p>
          <a:endParaRPr lang="en-US"/>
        </a:p>
      </dgm:t>
    </dgm:pt>
    <dgm:pt modelId="{04A62794-8524-4248-A9AD-213446AC1981}" type="pres">
      <dgm:prSet presAssocID="{5801FFF8-0B72-BB4C-8DF4-5D298DCB2D04}" presName="quadrant3" presStyleLbl="node1" presStyleIdx="2" presStyleCnt="4">
        <dgm:presLayoutVars>
          <dgm:chMax val="1"/>
          <dgm:bulletEnabled val="1"/>
        </dgm:presLayoutVars>
      </dgm:prSet>
      <dgm:spPr/>
      <dgm:t>
        <a:bodyPr/>
        <a:lstStyle/>
        <a:p>
          <a:endParaRPr lang="en-US"/>
        </a:p>
      </dgm:t>
    </dgm:pt>
    <dgm:pt modelId="{2251380C-D77A-A248-9EE1-7C274139EBFA}" type="pres">
      <dgm:prSet presAssocID="{5801FFF8-0B72-BB4C-8DF4-5D298DCB2D04}" presName="quadrant4" presStyleLbl="node1" presStyleIdx="3" presStyleCnt="4">
        <dgm:presLayoutVars>
          <dgm:chMax val="1"/>
          <dgm:bulletEnabled val="1"/>
        </dgm:presLayoutVars>
      </dgm:prSet>
      <dgm:spPr/>
      <dgm:t>
        <a:bodyPr/>
        <a:lstStyle/>
        <a:p>
          <a:endParaRPr lang="en-US"/>
        </a:p>
      </dgm:t>
    </dgm:pt>
    <dgm:pt modelId="{FFA3393D-86FF-E044-BF6A-15308C9FC5D1}" type="pres">
      <dgm:prSet presAssocID="{5801FFF8-0B72-BB4C-8DF4-5D298DCB2D04}" presName="quadrantPlaceholder" presStyleCnt="0"/>
      <dgm:spPr/>
    </dgm:pt>
    <dgm:pt modelId="{C17C6C45-C571-5741-83C7-7CB4AA2E36F6}" type="pres">
      <dgm:prSet presAssocID="{5801FFF8-0B72-BB4C-8DF4-5D298DCB2D04}" presName="center1" presStyleLbl="fgShp" presStyleIdx="0" presStyleCnt="2"/>
      <dgm:spPr>
        <a:noFill/>
      </dgm:spPr>
    </dgm:pt>
    <dgm:pt modelId="{EE5C998D-8272-8C49-903A-AB038DBA6FCB}" type="pres">
      <dgm:prSet presAssocID="{5801FFF8-0B72-BB4C-8DF4-5D298DCB2D04}" presName="center2" presStyleLbl="fgShp" presStyleIdx="1" presStyleCnt="2"/>
      <dgm:spPr>
        <a:solidFill>
          <a:schemeClr val="accent2">
            <a:tint val="40000"/>
            <a:hueOff val="0"/>
            <a:satOff val="0"/>
            <a:lumOff val="0"/>
            <a:alpha val="0"/>
          </a:schemeClr>
        </a:solidFill>
      </dgm:spPr>
    </dgm:pt>
  </dgm:ptLst>
  <dgm:cxnLst>
    <dgm:cxn modelId="{E0258DD9-00C8-D043-92F1-41A303D6AB54}" type="presOf" srcId="{8549D400-E190-B945-A6E5-E909F6675CE6}" destId="{04A62794-8524-4248-A9AD-213446AC1981}" srcOrd="0" destOrd="0" presId="urn:microsoft.com/office/officeart/2005/8/layout/cycle4"/>
    <dgm:cxn modelId="{CF70260F-E590-3B49-BBFD-4E3615C1A1EB}" type="presOf" srcId="{443FAA9B-4087-A04B-A334-877A4CD91106}" destId="{60C7742B-DE76-0642-B838-4A6F3488D492}" srcOrd="1" destOrd="0" presId="urn:microsoft.com/office/officeart/2005/8/layout/cycle4"/>
    <dgm:cxn modelId="{466717BB-039F-B646-840F-00A82339A138}" type="presOf" srcId="{4B161FF0-0A78-E246-9040-D0C4C814E4B0}" destId="{8353F82F-8588-4546-BE4B-998C120AB6B8}" srcOrd="0" destOrd="0" presId="urn:microsoft.com/office/officeart/2005/8/layout/cycle4"/>
    <dgm:cxn modelId="{4A2AA5D2-214D-174B-90B9-03FBE843A293}" type="presOf" srcId="{E607DBD7-64FD-5E48-897A-C8179CDFDF8A}" destId="{395673F2-C25D-E442-AD40-34669E003DC4}" srcOrd="1" destOrd="0" presId="urn:microsoft.com/office/officeart/2005/8/layout/cycle4"/>
    <dgm:cxn modelId="{94D733A6-A998-4942-8CA0-EAAAD82948FA}" type="presOf" srcId="{443FAA9B-4087-A04B-A334-877A4CD91106}" destId="{10478B6D-BCCA-8D4F-8A6B-5F2F90FD8A20}" srcOrd="0" destOrd="0" presId="urn:microsoft.com/office/officeart/2005/8/layout/cycle4"/>
    <dgm:cxn modelId="{9374C80B-A2FF-0746-96CA-D9D7DCA06658}" type="presOf" srcId="{1221D5F8-FDA8-D94D-8BB1-4CF534CDEE5A}" destId="{8200CE2A-000F-9347-A1EE-9BA6A1F76964}" srcOrd="0" destOrd="1" presId="urn:microsoft.com/office/officeart/2005/8/layout/cycle4"/>
    <dgm:cxn modelId="{089B6ADA-D951-3441-8C3C-9F1075BDD864}" srcId="{79A5FA50-234F-374D-A21F-B1FC564B2CF3}" destId="{BA780689-51BA-3246-94D2-482E53DAD76F}" srcOrd="1" destOrd="0" parTransId="{10832A47-D578-704F-B52F-354BA64DA390}" sibTransId="{651A098C-212E-954F-986F-FFE9A4445286}"/>
    <dgm:cxn modelId="{254EFD2C-207E-064E-BFCC-D707B41ED97C}" srcId="{9EE5912B-DB74-704D-BDAE-B98C1C150FE4}" destId="{A89B9F59-4ECA-894C-A0AF-66C99E212738}" srcOrd="1" destOrd="0" parTransId="{03776B89-6CA3-9D45-BF3A-51BF7EAE2F24}" sibTransId="{C08AA6EA-6222-0D49-AF40-2A169240CFD0}"/>
    <dgm:cxn modelId="{06251670-3863-A840-9259-E43B3FA8A5BD}" type="presOf" srcId="{A89B9F59-4ECA-894C-A0AF-66C99E212738}" destId="{10478B6D-BCCA-8D4F-8A6B-5F2F90FD8A20}" srcOrd="0" destOrd="1" presId="urn:microsoft.com/office/officeart/2005/8/layout/cycle4"/>
    <dgm:cxn modelId="{F5EBABC2-90B4-1B42-B000-05DA3D1A5269}" srcId="{5801FFF8-0B72-BB4C-8DF4-5D298DCB2D04}" destId="{79A5FA50-234F-374D-A21F-B1FC564B2CF3}" srcOrd="1" destOrd="0" parTransId="{7E42B90E-CD1C-9944-89C1-F32D5BBA6D99}" sibTransId="{CE3BC3D2-44C3-4C4B-B99D-D1A8F9902865}"/>
    <dgm:cxn modelId="{98135734-DE30-E24A-B18F-FD510AAA33AF}" type="presOf" srcId="{BA780689-51BA-3246-94D2-482E53DAD76F}" destId="{D4C5095D-F650-5C48-BF23-8E9569FCDCC2}" srcOrd="0" destOrd="1" presId="urn:microsoft.com/office/officeart/2005/8/layout/cycle4"/>
    <dgm:cxn modelId="{5B5DC806-C73B-9141-9840-4C03D0C14109}" srcId="{8549D400-E190-B945-A6E5-E909F6675CE6}" destId="{E607DBD7-64FD-5E48-897A-C8179CDFDF8A}" srcOrd="0" destOrd="0" parTransId="{19C858CD-06BE-5D42-B654-90D8EA474D3C}" sibTransId="{A1E8C0E0-FE31-A74B-A5FE-D8960C9B484E}"/>
    <dgm:cxn modelId="{6898A0E4-0779-884E-BF5A-A518EF0751B3}" type="presOf" srcId="{89D96A8F-2AE7-5E4E-84FB-BA4DB04C6683}" destId="{8200CE2A-000F-9347-A1EE-9BA6A1F76964}" srcOrd="0" destOrd="0" presId="urn:microsoft.com/office/officeart/2005/8/layout/cycle4"/>
    <dgm:cxn modelId="{6417F0F7-8EA2-6443-8962-76E486DA69AD}" type="presOf" srcId="{89D96A8F-2AE7-5E4E-84FB-BA4DB04C6683}" destId="{FC53E581-485A-FB44-9FD6-814FD27A5450}" srcOrd="1" destOrd="0" presId="urn:microsoft.com/office/officeart/2005/8/layout/cycle4"/>
    <dgm:cxn modelId="{94D61C2B-EF1E-DD46-8B2C-D7711B1120CF}" srcId="{79A5FA50-234F-374D-A21F-B1FC564B2CF3}" destId="{DD67FD5D-29BF-A448-BE3A-330FD783D467}" srcOrd="0" destOrd="0" parTransId="{293E5676-DD88-B549-A846-FD3896863B61}" sibTransId="{6B49D9AB-419C-764E-8C6D-99CE02277CC2}"/>
    <dgm:cxn modelId="{DFD4F359-653E-EA44-A488-E8ECBF4E9970}" srcId="{5801FFF8-0B72-BB4C-8DF4-5D298DCB2D04}" destId="{4B161FF0-0A78-E246-9040-D0C4C814E4B0}" srcOrd="0" destOrd="0" parTransId="{04113F6E-2FAD-FB41-B97F-A599979C151A}" sibTransId="{D079EA1E-9898-9D4F-ABD9-C778F6E247F1}"/>
    <dgm:cxn modelId="{3B554853-8C3C-CA40-8BDF-B544363F03A8}" type="presOf" srcId="{E607DBD7-64FD-5E48-897A-C8179CDFDF8A}" destId="{BE8F9381-E67C-E94B-A322-7A8DDB40D830}" srcOrd="0" destOrd="0" presId="urn:microsoft.com/office/officeart/2005/8/layout/cycle4"/>
    <dgm:cxn modelId="{F98E42E5-362C-5340-A2D1-6A84FAB42FE1}" srcId="{9EE5912B-DB74-704D-BDAE-B98C1C150FE4}" destId="{443FAA9B-4087-A04B-A334-877A4CD91106}" srcOrd="0" destOrd="0" parTransId="{8BA24E53-6D94-9648-B6D1-2DC38EDB27F5}" sibTransId="{19445D8F-6D99-684A-9091-FFFD5CAE5ACC}"/>
    <dgm:cxn modelId="{019DCC76-BE53-1440-8334-CB7B7751A882}" type="presOf" srcId="{A89B9F59-4ECA-894C-A0AF-66C99E212738}" destId="{60C7742B-DE76-0642-B838-4A6F3488D492}" srcOrd="1" destOrd="1" presId="urn:microsoft.com/office/officeart/2005/8/layout/cycle4"/>
    <dgm:cxn modelId="{575799A2-A8BF-9647-90AC-28EC72728929}" type="presOf" srcId="{1221D5F8-FDA8-D94D-8BB1-4CF534CDEE5A}" destId="{FC53E581-485A-FB44-9FD6-814FD27A5450}" srcOrd="1" destOrd="1" presId="urn:microsoft.com/office/officeart/2005/8/layout/cycle4"/>
    <dgm:cxn modelId="{EBC7CC3E-A518-274C-8FE7-1E16838A999C}" type="presOf" srcId="{BA780689-51BA-3246-94D2-482E53DAD76F}" destId="{CE17D4EE-5E09-7444-B8CB-9408F63FC2DA}" srcOrd="1" destOrd="1" presId="urn:microsoft.com/office/officeart/2005/8/layout/cycle4"/>
    <dgm:cxn modelId="{CF619944-6A78-4346-A3AF-925A43E9330D}" type="presOf" srcId="{9EE5912B-DB74-704D-BDAE-B98C1C150FE4}" destId="{2251380C-D77A-A248-9EE1-7C274139EBFA}" srcOrd="0" destOrd="0" presId="urn:microsoft.com/office/officeart/2005/8/layout/cycle4"/>
    <dgm:cxn modelId="{2A05B388-FF36-1744-A631-CCB09D41F61D}" type="presOf" srcId="{DD67FD5D-29BF-A448-BE3A-330FD783D467}" destId="{CE17D4EE-5E09-7444-B8CB-9408F63FC2DA}" srcOrd="1" destOrd="0" presId="urn:microsoft.com/office/officeart/2005/8/layout/cycle4"/>
    <dgm:cxn modelId="{3FF8F8C2-D6E1-4148-BF18-A9F50A87D204}" type="presOf" srcId="{79A5FA50-234F-374D-A21F-B1FC564B2CF3}" destId="{6F3076D0-C4AA-794A-9FE5-245C8EEB1461}" srcOrd="0" destOrd="0" presId="urn:microsoft.com/office/officeart/2005/8/layout/cycle4"/>
    <dgm:cxn modelId="{9A000A48-FEFC-6549-9740-1112D3DF344D}" type="presOf" srcId="{5801FFF8-0B72-BB4C-8DF4-5D298DCB2D04}" destId="{D7D45AC7-0A1C-154B-9EFB-35FC8A154051}" srcOrd="0" destOrd="0" presId="urn:microsoft.com/office/officeart/2005/8/layout/cycle4"/>
    <dgm:cxn modelId="{CF62B5D7-A500-424D-8C82-B40A26BACC4F}" srcId="{4B161FF0-0A78-E246-9040-D0C4C814E4B0}" destId="{89D96A8F-2AE7-5E4E-84FB-BA4DB04C6683}" srcOrd="0" destOrd="0" parTransId="{5BCE1BB3-94B0-2A4E-84AB-5F003243C3AB}" sibTransId="{61669F96-C1B7-534C-98A7-2C4500C6068E}"/>
    <dgm:cxn modelId="{E4B31D25-1B39-0443-9171-71C5A17DE1A0}" srcId="{8549D400-E190-B945-A6E5-E909F6675CE6}" destId="{192284EE-98EB-EE49-96A7-ED4A108C3DDC}" srcOrd="1" destOrd="0" parTransId="{23BD857B-1002-AC47-8777-4ECB14232799}" sibTransId="{F124DC30-E3D2-0D41-8167-4FFDBC891741}"/>
    <dgm:cxn modelId="{EEDDF95F-7057-C947-B130-658CFF50C1C3}" type="presOf" srcId="{192284EE-98EB-EE49-96A7-ED4A108C3DDC}" destId="{BE8F9381-E67C-E94B-A322-7A8DDB40D830}" srcOrd="0" destOrd="1" presId="urn:microsoft.com/office/officeart/2005/8/layout/cycle4"/>
    <dgm:cxn modelId="{DD2ED6C8-5C93-794B-AFD6-01936C71344D}" srcId="{4B161FF0-0A78-E246-9040-D0C4C814E4B0}" destId="{1221D5F8-FDA8-D94D-8BB1-4CF534CDEE5A}" srcOrd="1" destOrd="0" parTransId="{6D67C455-092E-1447-BD31-162EE4327256}" sibTransId="{FDA4C308-F175-CC4A-8791-A6DE68822C01}"/>
    <dgm:cxn modelId="{94951BA8-2CA0-5245-95ED-CE01714AC801}" srcId="{5801FFF8-0B72-BB4C-8DF4-5D298DCB2D04}" destId="{9EE5912B-DB74-704D-BDAE-B98C1C150FE4}" srcOrd="3" destOrd="0" parTransId="{08358DAD-A53C-C643-8DAE-B9716AFAE41D}" sibTransId="{10DC735C-1D1F-4A46-ADEE-5E8EF5B309D2}"/>
    <dgm:cxn modelId="{05011B67-4F0D-B147-8E7B-9603E9EF0B54}" type="presOf" srcId="{192284EE-98EB-EE49-96A7-ED4A108C3DDC}" destId="{395673F2-C25D-E442-AD40-34669E003DC4}" srcOrd="1" destOrd="1" presId="urn:microsoft.com/office/officeart/2005/8/layout/cycle4"/>
    <dgm:cxn modelId="{DE12FED5-EAC8-8749-9FD2-2BEABD88DC1D}" srcId="{5801FFF8-0B72-BB4C-8DF4-5D298DCB2D04}" destId="{8549D400-E190-B945-A6E5-E909F6675CE6}" srcOrd="2" destOrd="0" parTransId="{202BF7D9-06AE-A846-9BEB-74C2A20A3CFB}" sibTransId="{33A04FDA-E418-D54A-AAF4-734831C05A50}"/>
    <dgm:cxn modelId="{EA5A691D-164A-A640-897F-3431C8C11A74}" type="presOf" srcId="{DD67FD5D-29BF-A448-BE3A-330FD783D467}" destId="{D4C5095D-F650-5C48-BF23-8E9569FCDCC2}" srcOrd="0" destOrd="0" presId="urn:microsoft.com/office/officeart/2005/8/layout/cycle4"/>
    <dgm:cxn modelId="{79EDC720-A5EA-ED4D-8041-9722E9872F2D}" type="presParOf" srcId="{D7D45AC7-0A1C-154B-9EFB-35FC8A154051}" destId="{019C56B2-E6DA-884A-BBEB-9A3F23B6D22C}" srcOrd="0" destOrd="0" presId="urn:microsoft.com/office/officeart/2005/8/layout/cycle4"/>
    <dgm:cxn modelId="{5BED4897-3E77-034F-B282-041C0B5E61DA}" type="presParOf" srcId="{019C56B2-E6DA-884A-BBEB-9A3F23B6D22C}" destId="{2F6B0331-20E1-1641-92F0-04EF60BEEBD2}" srcOrd="0" destOrd="0" presId="urn:microsoft.com/office/officeart/2005/8/layout/cycle4"/>
    <dgm:cxn modelId="{39333295-0517-0D41-886B-9BA08AB63132}" type="presParOf" srcId="{2F6B0331-20E1-1641-92F0-04EF60BEEBD2}" destId="{8200CE2A-000F-9347-A1EE-9BA6A1F76964}" srcOrd="0" destOrd="0" presId="urn:microsoft.com/office/officeart/2005/8/layout/cycle4"/>
    <dgm:cxn modelId="{4CD58569-884A-1C4C-B274-2EB7AEC93E83}" type="presParOf" srcId="{2F6B0331-20E1-1641-92F0-04EF60BEEBD2}" destId="{FC53E581-485A-FB44-9FD6-814FD27A5450}" srcOrd="1" destOrd="0" presId="urn:microsoft.com/office/officeart/2005/8/layout/cycle4"/>
    <dgm:cxn modelId="{B00B0BE7-F6DD-ED44-8D15-CF1681EA225C}" type="presParOf" srcId="{019C56B2-E6DA-884A-BBEB-9A3F23B6D22C}" destId="{4A2FD16B-7656-3C43-9354-27214E93C5DD}" srcOrd="1" destOrd="0" presId="urn:microsoft.com/office/officeart/2005/8/layout/cycle4"/>
    <dgm:cxn modelId="{75173FC6-4DF9-E242-AB3B-5136BF0934BF}" type="presParOf" srcId="{4A2FD16B-7656-3C43-9354-27214E93C5DD}" destId="{D4C5095D-F650-5C48-BF23-8E9569FCDCC2}" srcOrd="0" destOrd="0" presId="urn:microsoft.com/office/officeart/2005/8/layout/cycle4"/>
    <dgm:cxn modelId="{E589295F-4A2D-8645-852D-ECF02E835680}" type="presParOf" srcId="{4A2FD16B-7656-3C43-9354-27214E93C5DD}" destId="{CE17D4EE-5E09-7444-B8CB-9408F63FC2DA}" srcOrd="1" destOrd="0" presId="urn:microsoft.com/office/officeart/2005/8/layout/cycle4"/>
    <dgm:cxn modelId="{34B245E5-9759-8244-92C7-AF524386A51E}" type="presParOf" srcId="{019C56B2-E6DA-884A-BBEB-9A3F23B6D22C}" destId="{A44DA9F7-6345-A74F-9DF2-A08F4EE1DDAB}" srcOrd="2" destOrd="0" presId="urn:microsoft.com/office/officeart/2005/8/layout/cycle4"/>
    <dgm:cxn modelId="{D65D2D71-AC35-C440-9E15-D84F293AA893}" type="presParOf" srcId="{A44DA9F7-6345-A74F-9DF2-A08F4EE1DDAB}" destId="{BE8F9381-E67C-E94B-A322-7A8DDB40D830}" srcOrd="0" destOrd="0" presId="urn:microsoft.com/office/officeart/2005/8/layout/cycle4"/>
    <dgm:cxn modelId="{5DC3D912-68B2-F643-8382-FB5CC814DAD9}" type="presParOf" srcId="{A44DA9F7-6345-A74F-9DF2-A08F4EE1DDAB}" destId="{395673F2-C25D-E442-AD40-34669E003DC4}" srcOrd="1" destOrd="0" presId="urn:microsoft.com/office/officeart/2005/8/layout/cycle4"/>
    <dgm:cxn modelId="{E13BD764-4C83-F449-A531-12A502538316}" type="presParOf" srcId="{019C56B2-E6DA-884A-BBEB-9A3F23B6D22C}" destId="{AC166444-12BC-A044-93AE-CFABD297ABFC}" srcOrd="3" destOrd="0" presId="urn:microsoft.com/office/officeart/2005/8/layout/cycle4"/>
    <dgm:cxn modelId="{CB50AB9D-C506-C541-A177-741ED61CD65C}" type="presParOf" srcId="{AC166444-12BC-A044-93AE-CFABD297ABFC}" destId="{10478B6D-BCCA-8D4F-8A6B-5F2F90FD8A20}" srcOrd="0" destOrd="0" presId="urn:microsoft.com/office/officeart/2005/8/layout/cycle4"/>
    <dgm:cxn modelId="{F47BB8A7-E4B6-7845-AD7A-D0354F5B502F}" type="presParOf" srcId="{AC166444-12BC-A044-93AE-CFABD297ABFC}" destId="{60C7742B-DE76-0642-B838-4A6F3488D492}" srcOrd="1" destOrd="0" presId="urn:microsoft.com/office/officeart/2005/8/layout/cycle4"/>
    <dgm:cxn modelId="{BE3C7129-ED92-2042-A068-DA4C58337E3A}" type="presParOf" srcId="{019C56B2-E6DA-884A-BBEB-9A3F23B6D22C}" destId="{CC2DC648-AC47-7849-B4BC-DDBB75D78C0D}" srcOrd="4" destOrd="0" presId="urn:microsoft.com/office/officeart/2005/8/layout/cycle4"/>
    <dgm:cxn modelId="{F13BAA29-53FC-9A43-8383-72DD6B42517E}" type="presParOf" srcId="{D7D45AC7-0A1C-154B-9EFB-35FC8A154051}" destId="{7AED027E-ACD1-DB4E-ACDF-D7D50631E9D5}" srcOrd="1" destOrd="0" presId="urn:microsoft.com/office/officeart/2005/8/layout/cycle4"/>
    <dgm:cxn modelId="{F95725D1-C336-064B-A729-70CE2E3DE49A}" type="presParOf" srcId="{7AED027E-ACD1-DB4E-ACDF-D7D50631E9D5}" destId="{8353F82F-8588-4546-BE4B-998C120AB6B8}" srcOrd="0" destOrd="0" presId="urn:microsoft.com/office/officeart/2005/8/layout/cycle4"/>
    <dgm:cxn modelId="{3E774D7B-80D8-F544-9882-81D936A7BF93}" type="presParOf" srcId="{7AED027E-ACD1-DB4E-ACDF-D7D50631E9D5}" destId="{6F3076D0-C4AA-794A-9FE5-245C8EEB1461}" srcOrd="1" destOrd="0" presId="urn:microsoft.com/office/officeart/2005/8/layout/cycle4"/>
    <dgm:cxn modelId="{F569CCD0-9A2D-7A46-946A-B734B4EC0B65}" type="presParOf" srcId="{7AED027E-ACD1-DB4E-ACDF-D7D50631E9D5}" destId="{04A62794-8524-4248-A9AD-213446AC1981}" srcOrd="2" destOrd="0" presId="urn:microsoft.com/office/officeart/2005/8/layout/cycle4"/>
    <dgm:cxn modelId="{AB9BA3BB-B244-C246-9F74-A41A970747F7}" type="presParOf" srcId="{7AED027E-ACD1-DB4E-ACDF-D7D50631E9D5}" destId="{2251380C-D77A-A248-9EE1-7C274139EBFA}" srcOrd="3" destOrd="0" presId="urn:microsoft.com/office/officeart/2005/8/layout/cycle4"/>
    <dgm:cxn modelId="{358D647A-0341-5046-BED5-84C6ADDCE2A3}" type="presParOf" srcId="{7AED027E-ACD1-DB4E-ACDF-D7D50631E9D5}" destId="{FFA3393D-86FF-E044-BF6A-15308C9FC5D1}" srcOrd="4" destOrd="0" presId="urn:microsoft.com/office/officeart/2005/8/layout/cycle4"/>
    <dgm:cxn modelId="{058E42F3-AE15-B04E-9216-2F8509929334}" type="presParOf" srcId="{D7D45AC7-0A1C-154B-9EFB-35FC8A154051}" destId="{C17C6C45-C571-5741-83C7-7CB4AA2E36F6}" srcOrd="2" destOrd="0" presId="urn:microsoft.com/office/officeart/2005/8/layout/cycle4"/>
    <dgm:cxn modelId="{6B55A4F0-9A97-3F42-8614-E4F869A6615F}" type="presParOf" srcId="{D7D45AC7-0A1C-154B-9EFB-35FC8A154051}" destId="{EE5C998D-8272-8C49-903A-AB038DBA6FC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8F9381-E67C-E94B-A322-7A8DDB40D830}">
      <dsp:nvSpPr>
        <dsp:cNvPr id="0" name=""/>
        <dsp:cNvSpPr/>
      </dsp:nvSpPr>
      <dsp:spPr>
        <a:xfrm>
          <a:off x="5731170" y="3699661"/>
          <a:ext cx="2758627" cy="1786965"/>
        </a:xfrm>
        <a:prstGeom prst="roundRect">
          <a:avLst>
            <a:gd name="adj" fmla="val 10000"/>
          </a:avLst>
        </a:prstGeom>
        <a:solidFill>
          <a:schemeClr val="bg2">
            <a:lumMod val="60000"/>
            <a:lumOff val="4000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bg1"/>
              </a:solidFill>
            </a:rPr>
            <a:t>Domino’s operates in an over saturated pizza delivery market.</a:t>
          </a:r>
          <a:endParaRPr lang="en-US" sz="1100" kern="1200" dirty="0">
            <a:solidFill>
              <a:schemeClr val="bg1"/>
            </a:solidFill>
          </a:endParaRPr>
        </a:p>
        <a:p>
          <a:pPr marL="57150" lvl="1" indent="-57150" algn="l" defTabSz="488950">
            <a:lnSpc>
              <a:spcPct val="90000"/>
            </a:lnSpc>
            <a:spcBef>
              <a:spcPct val="0"/>
            </a:spcBef>
            <a:spcAft>
              <a:spcPct val="15000"/>
            </a:spcAft>
            <a:buChar char="••"/>
          </a:pPr>
          <a:r>
            <a:rPr lang="en-US" sz="1100" kern="1200" dirty="0" smtClean="0">
              <a:solidFill>
                <a:schemeClr val="bg1"/>
              </a:solidFill>
            </a:rPr>
            <a:t>Pizza Hut already has an app for </a:t>
          </a:r>
          <a:r>
            <a:rPr lang="en-US" sz="1100" kern="1200" dirty="0" err="1" smtClean="0">
              <a:solidFill>
                <a:schemeClr val="bg1"/>
              </a:solidFill>
            </a:rPr>
            <a:t>iPads</a:t>
          </a:r>
          <a:r>
            <a:rPr lang="en-US" sz="1100" kern="1200" dirty="0" smtClean="0">
              <a:solidFill>
                <a:schemeClr val="bg1"/>
              </a:solidFill>
            </a:rPr>
            <a:t> and Papa Johns has a rewards system when ordering online for their consumers</a:t>
          </a:r>
          <a:r>
            <a:rPr lang="en-US" sz="1100" kern="1200" dirty="0" smtClean="0"/>
            <a:t>.</a:t>
          </a:r>
          <a:endParaRPr lang="en-US" sz="1100" kern="1200" dirty="0">
            <a:solidFill>
              <a:schemeClr val="bg1"/>
            </a:solidFill>
          </a:endParaRPr>
        </a:p>
      </dsp:txBody>
      <dsp:txXfrm>
        <a:off x="6598013" y="4185657"/>
        <a:ext cx="1852531" cy="1261716"/>
      </dsp:txXfrm>
    </dsp:sp>
    <dsp:sp modelId="{10478B6D-BCCA-8D4F-8A6B-5F2F90FD8A20}">
      <dsp:nvSpPr>
        <dsp:cNvPr id="0" name=""/>
        <dsp:cNvSpPr/>
      </dsp:nvSpPr>
      <dsp:spPr>
        <a:xfrm>
          <a:off x="362580" y="3687456"/>
          <a:ext cx="2758627" cy="1786965"/>
        </a:xfrm>
        <a:prstGeom prst="roundRect">
          <a:avLst>
            <a:gd name="adj" fmla="val 10000"/>
          </a:avLst>
        </a:prstGeom>
        <a:solidFill>
          <a:schemeClr val="tx1"/>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bg1"/>
              </a:solidFill>
            </a:rPr>
            <a:t>Take advantage of consumers having smart phones to help increase Domino’s app usage.</a:t>
          </a:r>
          <a:endParaRPr lang="en-US" sz="1100" kern="1200" dirty="0">
            <a:solidFill>
              <a:schemeClr val="bg1"/>
            </a:solidFill>
          </a:endParaRPr>
        </a:p>
        <a:p>
          <a:pPr marL="57150" lvl="1" indent="-57150" algn="l" defTabSz="488950">
            <a:lnSpc>
              <a:spcPct val="90000"/>
            </a:lnSpc>
            <a:spcBef>
              <a:spcPct val="0"/>
            </a:spcBef>
            <a:spcAft>
              <a:spcPct val="15000"/>
            </a:spcAft>
            <a:buChar char="••"/>
          </a:pPr>
          <a:r>
            <a:rPr lang="en-US" sz="1100" kern="1200" dirty="0" smtClean="0">
              <a:solidFill>
                <a:schemeClr val="bg1"/>
              </a:solidFill>
            </a:rPr>
            <a:t>Fresher ingredients and a revamped menu give Domino’s an advantage for more health conscious consumers and those who may be on a budget.</a:t>
          </a:r>
          <a:endParaRPr lang="en-US" sz="1100" kern="1200" dirty="0">
            <a:solidFill>
              <a:schemeClr val="bg1"/>
            </a:solidFill>
          </a:endParaRPr>
        </a:p>
      </dsp:txBody>
      <dsp:txXfrm>
        <a:off x="401834" y="4173452"/>
        <a:ext cx="1852531" cy="1261716"/>
      </dsp:txXfrm>
    </dsp:sp>
    <dsp:sp modelId="{D4C5095D-F650-5C48-BF23-8E9569FCDCC2}">
      <dsp:nvSpPr>
        <dsp:cNvPr id="0" name=""/>
        <dsp:cNvSpPr/>
      </dsp:nvSpPr>
      <dsp:spPr>
        <a:xfrm>
          <a:off x="5682288" y="0"/>
          <a:ext cx="2758627" cy="1786965"/>
        </a:xfrm>
        <a:prstGeom prst="roundRect">
          <a:avLst>
            <a:gd name="adj" fmla="val 10000"/>
          </a:avLst>
        </a:prstGeom>
        <a:solidFill>
          <a:schemeClr val="tx1"/>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bg1"/>
              </a:solidFill>
            </a:rPr>
            <a:t>Domino’s lacks optimized app for </a:t>
          </a:r>
          <a:r>
            <a:rPr lang="en-US" sz="1100" kern="1200" dirty="0" err="1" smtClean="0">
              <a:solidFill>
                <a:schemeClr val="bg1"/>
              </a:solidFill>
            </a:rPr>
            <a:t>iPad</a:t>
          </a:r>
          <a:r>
            <a:rPr lang="en-US" sz="1100" kern="1200" dirty="0" smtClean="0">
              <a:solidFill>
                <a:schemeClr val="bg1"/>
              </a:solidFill>
            </a:rPr>
            <a:t>, of which 29.4% of those ages 18-34 in the U.S. own.</a:t>
          </a:r>
        </a:p>
        <a:p>
          <a:pPr marL="57150" lvl="1" indent="-57150" algn="l" defTabSz="488950">
            <a:lnSpc>
              <a:spcPct val="90000"/>
            </a:lnSpc>
            <a:spcBef>
              <a:spcPct val="0"/>
            </a:spcBef>
            <a:spcAft>
              <a:spcPct val="15000"/>
            </a:spcAft>
            <a:buChar char="••"/>
          </a:pPr>
          <a:r>
            <a:rPr lang="en-US" sz="1100" kern="1200" dirty="0" smtClean="0">
              <a:solidFill>
                <a:schemeClr val="bg1"/>
              </a:solidFill>
            </a:rPr>
            <a:t>Store employees answer phone orders, as well as make pizzas, decreasing efficiency, especially in peak demand hours.</a:t>
          </a:r>
          <a:endParaRPr lang="en-US" sz="1100" kern="1200" dirty="0">
            <a:solidFill>
              <a:schemeClr val="bg1"/>
            </a:solidFill>
          </a:endParaRPr>
        </a:p>
      </dsp:txBody>
      <dsp:txXfrm>
        <a:off x="6549130" y="39254"/>
        <a:ext cx="1852531" cy="1261716"/>
      </dsp:txXfrm>
    </dsp:sp>
    <dsp:sp modelId="{8200CE2A-000F-9347-A1EE-9BA6A1F76964}">
      <dsp:nvSpPr>
        <dsp:cNvPr id="0" name=""/>
        <dsp:cNvSpPr/>
      </dsp:nvSpPr>
      <dsp:spPr>
        <a:xfrm>
          <a:off x="325918" y="0"/>
          <a:ext cx="2758627" cy="1786965"/>
        </a:xfrm>
        <a:prstGeom prst="roundRect">
          <a:avLst>
            <a:gd name="adj" fmla="val 10000"/>
          </a:avLst>
        </a:prstGeom>
        <a:solidFill>
          <a:srgbClr val="FF0000"/>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chemeClr val="bg1"/>
              </a:solidFill>
            </a:rPr>
            <a:t>Over 80% of the U.S. population is aware of Domino’s Pizza</a:t>
          </a:r>
          <a:endParaRPr lang="en-US" sz="1100" kern="1200" dirty="0">
            <a:solidFill>
              <a:schemeClr val="bg1"/>
            </a:solidFill>
          </a:endParaRPr>
        </a:p>
        <a:p>
          <a:pPr marL="57150" lvl="1" indent="-57150" algn="l" defTabSz="488950">
            <a:lnSpc>
              <a:spcPct val="90000"/>
            </a:lnSpc>
            <a:spcBef>
              <a:spcPct val="0"/>
            </a:spcBef>
            <a:spcAft>
              <a:spcPct val="15000"/>
            </a:spcAft>
            <a:buChar char="••"/>
          </a:pPr>
          <a:r>
            <a:rPr lang="en-US" sz="1100" kern="1200" dirty="0" smtClean="0">
              <a:solidFill>
                <a:schemeClr val="bg1"/>
              </a:solidFill>
            </a:rPr>
            <a:t>The Domino’s app is available for 95% of smart phones. The other 5% consists of those who have Blackberry phones and a company called Symbian, which is an open source operating system that has dropped in popularity after the release of the Android. </a:t>
          </a:r>
          <a:endParaRPr lang="en-US" sz="1100" kern="1200" dirty="0">
            <a:solidFill>
              <a:schemeClr val="bg1"/>
            </a:solidFill>
          </a:endParaRPr>
        </a:p>
      </dsp:txBody>
      <dsp:txXfrm>
        <a:off x="365172" y="39254"/>
        <a:ext cx="1852531" cy="1261716"/>
      </dsp:txXfrm>
    </dsp:sp>
    <dsp:sp modelId="{8353F82F-8588-4546-BE4B-998C120AB6B8}">
      <dsp:nvSpPr>
        <dsp:cNvPr id="0" name=""/>
        <dsp:cNvSpPr/>
      </dsp:nvSpPr>
      <dsp:spPr>
        <a:xfrm>
          <a:off x="1958469" y="318303"/>
          <a:ext cx="2417987" cy="2417987"/>
        </a:xfrm>
        <a:prstGeom prst="pieWedge">
          <a:avLst/>
        </a:prstGeom>
        <a:solidFill>
          <a:schemeClr val="tx1">
            <a:lumMod val="50000"/>
            <a:lumOff val="5000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Strengths</a:t>
          </a:r>
          <a:endParaRPr lang="en-US" sz="1900" kern="1200" dirty="0"/>
        </a:p>
      </dsp:txBody>
      <dsp:txXfrm>
        <a:off x="2666681" y="1026515"/>
        <a:ext cx="1709775" cy="1709775"/>
      </dsp:txXfrm>
    </dsp:sp>
    <dsp:sp modelId="{6F3076D0-C4AA-794A-9FE5-245C8EEB1461}">
      <dsp:nvSpPr>
        <dsp:cNvPr id="0" name=""/>
        <dsp:cNvSpPr/>
      </dsp:nvSpPr>
      <dsp:spPr>
        <a:xfrm rot="5400000">
          <a:off x="4488142" y="318303"/>
          <a:ext cx="2417987" cy="2417987"/>
        </a:xfrm>
        <a:prstGeom prst="pieWedge">
          <a:avLst/>
        </a:prstGeom>
        <a:solidFill>
          <a:srgbClr val="FF0000"/>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Weaknesses</a:t>
          </a:r>
          <a:endParaRPr lang="en-US" sz="1900" kern="1200" dirty="0"/>
        </a:p>
      </dsp:txBody>
      <dsp:txXfrm rot="-5400000">
        <a:off x="4488142" y="1026515"/>
        <a:ext cx="1709775" cy="1709775"/>
      </dsp:txXfrm>
    </dsp:sp>
    <dsp:sp modelId="{04A62794-8524-4248-A9AD-213446AC1981}">
      <dsp:nvSpPr>
        <dsp:cNvPr id="0" name=""/>
        <dsp:cNvSpPr/>
      </dsp:nvSpPr>
      <dsp:spPr>
        <a:xfrm rot="10800000">
          <a:off x="4488142" y="2847976"/>
          <a:ext cx="2417987" cy="2417987"/>
        </a:xfrm>
        <a:prstGeom prst="pieWedge">
          <a:avLst/>
        </a:prstGeom>
        <a:solidFill>
          <a:schemeClr val="tx1"/>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Threats</a:t>
          </a:r>
          <a:endParaRPr lang="en-US" sz="1900" kern="1200" dirty="0"/>
        </a:p>
      </dsp:txBody>
      <dsp:txXfrm rot="10800000">
        <a:off x="4488142" y="2847976"/>
        <a:ext cx="1709775" cy="1709775"/>
      </dsp:txXfrm>
    </dsp:sp>
    <dsp:sp modelId="{2251380C-D77A-A248-9EE1-7C274139EBFA}">
      <dsp:nvSpPr>
        <dsp:cNvPr id="0" name=""/>
        <dsp:cNvSpPr/>
      </dsp:nvSpPr>
      <dsp:spPr>
        <a:xfrm rot="16200000">
          <a:off x="1958469" y="2847976"/>
          <a:ext cx="2417987" cy="2417987"/>
        </a:xfrm>
        <a:prstGeom prst="pieWedge">
          <a:avLst/>
        </a:prstGeom>
        <a:solidFill>
          <a:srgbClr val="FF0000"/>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Opportunities</a:t>
          </a:r>
          <a:endParaRPr lang="en-US" sz="1900" kern="1200" dirty="0"/>
        </a:p>
      </dsp:txBody>
      <dsp:txXfrm rot="5400000">
        <a:off x="2666681" y="2847976"/>
        <a:ext cx="1709775" cy="1709775"/>
      </dsp:txXfrm>
    </dsp:sp>
    <dsp:sp modelId="{C17C6C45-C571-5741-83C7-7CB4AA2E36F6}">
      <dsp:nvSpPr>
        <dsp:cNvPr id="0" name=""/>
        <dsp:cNvSpPr/>
      </dsp:nvSpPr>
      <dsp:spPr>
        <a:xfrm>
          <a:off x="4014876" y="2289549"/>
          <a:ext cx="834847" cy="725954"/>
        </a:xfrm>
        <a:prstGeom prst="circularArrow">
          <a:avLst/>
        </a:prstGeom>
        <a:no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dsp:style>
    </dsp:sp>
    <dsp:sp modelId="{EE5C998D-8272-8C49-903A-AB038DBA6FCB}">
      <dsp:nvSpPr>
        <dsp:cNvPr id="0" name=""/>
        <dsp:cNvSpPr/>
      </dsp:nvSpPr>
      <dsp:spPr>
        <a:xfrm rot="10800000">
          <a:off x="4014876" y="2568762"/>
          <a:ext cx="834847" cy="725954"/>
        </a:xfrm>
        <a:prstGeom prst="circularArrow">
          <a:avLst/>
        </a:prstGeom>
        <a:solidFill>
          <a:schemeClr val="accent2">
            <a:tint val="40000"/>
            <a:hueOff val="0"/>
            <a:satOff val="0"/>
            <a:lumOff val="0"/>
            <a:alpha val="0"/>
          </a:schemeClr>
        </a:solidFill>
        <a:ln>
          <a:noFill/>
        </a:ln>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C9212-1ACF-8342-BCAD-8C5F39FAAAB2}" type="datetimeFigureOut">
              <a:rPr lang="en-US" smtClean="0"/>
              <a:t>2/7/16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64EC20-935C-9A4F-A6A3-0637BA6D2897}" type="slidenum">
              <a:rPr lang="en-US" smtClean="0"/>
              <a:t>‹#›</a:t>
            </a:fld>
            <a:endParaRPr lang="en-US"/>
          </a:p>
        </p:txBody>
      </p:sp>
    </p:spTree>
    <p:extLst>
      <p:ext uri="{BB962C8B-B14F-4D97-AF65-F5344CB8AC3E}">
        <p14:creationId xmlns:p14="http://schemas.microsoft.com/office/powerpoint/2010/main" val="38038534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Papa Johns:</a:t>
            </a:r>
            <a:r>
              <a:rPr lang="en-US" baseline="0" dirty="0" smtClean="0"/>
              <a:t> http://</a:t>
            </a:r>
            <a:r>
              <a:rPr lang="en-US" baseline="0" dirty="0" err="1" smtClean="0"/>
              <a:t>ir.papajohns.com</a:t>
            </a:r>
            <a:r>
              <a:rPr lang="en-US" baseline="0" dirty="0" smtClean="0"/>
              <a:t>/</a:t>
            </a:r>
            <a:r>
              <a:rPr lang="en-US" baseline="0" dirty="0" err="1" smtClean="0"/>
              <a:t>releasedetail.cfm?releaseid</a:t>
            </a:r>
            <a:r>
              <a:rPr lang="en-US" baseline="0" dirty="0" smtClean="0"/>
              <a:t>=465852</a:t>
            </a:r>
          </a:p>
          <a:p>
            <a:endParaRPr lang="en-US" baseline="0" dirty="0" smtClean="0"/>
          </a:p>
          <a:p>
            <a:r>
              <a:rPr lang="en-US" baseline="0" dirty="0" smtClean="0"/>
              <a:t>Pizza Hut: </a:t>
            </a:r>
            <a:r>
              <a:rPr lang="it-IT" baseline="0" dirty="0" smtClean="0"/>
              <a:t>http://</a:t>
            </a:r>
            <a:r>
              <a:rPr lang="it-IT" baseline="0" dirty="0" err="1" smtClean="0"/>
              <a:t>www.pizzahutfranchise.com</a:t>
            </a:r>
            <a:r>
              <a:rPr lang="it-IT" baseline="0" dirty="0" smtClean="0"/>
              <a:t>/</a:t>
            </a:r>
            <a:r>
              <a:rPr lang="it-IT" baseline="0" dirty="0" err="1" smtClean="0"/>
              <a:t>about</a:t>
            </a:r>
            <a:r>
              <a:rPr lang="it-IT" baseline="0" dirty="0" smtClean="0"/>
              <a:t>-best-pizza-</a:t>
            </a:r>
            <a:r>
              <a:rPr lang="it-IT" baseline="0" dirty="0" err="1" smtClean="0"/>
              <a:t>franchise.php</a:t>
            </a:r>
            <a:endParaRPr lang="it-IT" baseline="0" dirty="0" smtClean="0"/>
          </a:p>
          <a:p>
            <a:r>
              <a:rPr lang="tr-TR" dirty="0" smtClean="0"/>
              <a:t>http://</a:t>
            </a:r>
            <a:r>
              <a:rPr lang="tr-TR" dirty="0" err="1" smtClean="0"/>
              <a:t>www.mobilecommercedaily.com</a:t>
            </a:r>
            <a:r>
              <a:rPr lang="tr-TR" dirty="0" smtClean="0"/>
              <a:t>/pizza-hut-overhauls-mobile-ordering-to-support-skyrocketing-volume</a:t>
            </a:r>
            <a:endParaRPr lang="en-US" dirty="0"/>
          </a:p>
        </p:txBody>
      </p:sp>
      <p:sp>
        <p:nvSpPr>
          <p:cNvPr id="4" name="Slide Number Placeholder 3"/>
          <p:cNvSpPr>
            <a:spLocks noGrp="1"/>
          </p:cNvSpPr>
          <p:nvPr>
            <p:ph type="sldNum" sz="quarter" idx="10"/>
          </p:nvPr>
        </p:nvSpPr>
        <p:spPr/>
        <p:txBody>
          <a:bodyPr/>
          <a:lstStyle/>
          <a:p>
            <a:fld id="{3A64EC20-935C-9A4F-A6A3-0637BA6D2897}" type="slidenum">
              <a:rPr lang="en-US" smtClean="0"/>
              <a:t>5</a:t>
            </a:fld>
            <a:endParaRPr lang="en-US"/>
          </a:p>
        </p:txBody>
      </p:sp>
    </p:spTree>
    <p:extLst>
      <p:ext uri="{BB962C8B-B14F-4D97-AF65-F5344CB8AC3E}">
        <p14:creationId xmlns:p14="http://schemas.microsoft.com/office/powerpoint/2010/main" val="4110745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http://</a:t>
            </a:r>
            <a:r>
              <a:rPr lang="it-IT" dirty="0" err="1" smtClean="0"/>
              <a:t>pizzasalesonline.com</a:t>
            </a:r>
            <a:r>
              <a:rPr lang="it-IT" dirty="0" smtClean="0"/>
              <a:t>/online-pizza-</a:t>
            </a:r>
            <a:r>
              <a:rPr lang="it-IT" dirty="0" err="1" smtClean="0"/>
              <a:t>ordering</a:t>
            </a:r>
            <a:r>
              <a:rPr lang="it-IT" dirty="0" smtClean="0"/>
              <a:t>/online-pizza-order-is-18-higher-than-by-phone/</a:t>
            </a:r>
          </a:p>
          <a:p>
            <a:r>
              <a:rPr lang="en-US" dirty="0" smtClean="0"/>
              <a:t>http://</a:t>
            </a:r>
            <a:r>
              <a:rPr lang="en-US" dirty="0" err="1" smtClean="0"/>
              <a:t>boletines.prisadigital.com</a:t>
            </a:r>
            <a:r>
              <a:rPr lang="en-US" dirty="0" smtClean="0"/>
              <a:t>/PIP_Smartphone_adoption_2013.pdf</a:t>
            </a:r>
            <a:endParaRPr lang="en-US" dirty="0"/>
          </a:p>
        </p:txBody>
      </p:sp>
      <p:sp>
        <p:nvSpPr>
          <p:cNvPr id="4" name="Slide Number Placeholder 3"/>
          <p:cNvSpPr>
            <a:spLocks noGrp="1"/>
          </p:cNvSpPr>
          <p:nvPr>
            <p:ph type="sldNum" sz="quarter" idx="10"/>
          </p:nvPr>
        </p:nvSpPr>
        <p:spPr/>
        <p:txBody>
          <a:bodyPr/>
          <a:lstStyle/>
          <a:p>
            <a:fld id="{3A64EC20-935C-9A4F-A6A3-0637BA6D2897}" type="slidenum">
              <a:rPr lang="en-US" smtClean="0"/>
              <a:t>6</a:t>
            </a:fld>
            <a:endParaRPr lang="en-US"/>
          </a:p>
        </p:txBody>
      </p:sp>
    </p:spTree>
    <p:extLst>
      <p:ext uri="{BB962C8B-B14F-4D97-AF65-F5344CB8AC3E}">
        <p14:creationId xmlns:p14="http://schemas.microsoft.com/office/powerpoint/2010/main" val="2854294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http://</a:t>
            </a:r>
            <a:r>
              <a:rPr lang="en-US" dirty="0" err="1" smtClean="0"/>
              <a:t>www.experian.com</a:t>
            </a:r>
            <a:r>
              <a:rPr lang="en-US" dirty="0" smtClean="0"/>
              <a:t>/assets/</a:t>
            </a:r>
            <a:r>
              <a:rPr lang="en-US" dirty="0" err="1" smtClean="0"/>
              <a:t>simmons</a:t>
            </a:r>
            <a:r>
              <a:rPr lang="en-US" dirty="0" smtClean="0"/>
              <a:t>-research/white-papers/experian-simmons-2011-mobile-consumer-report.pdf</a:t>
            </a:r>
          </a:p>
          <a:p>
            <a:endParaRPr lang="en-US" dirty="0"/>
          </a:p>
        </p:txBody>
      </p:sp>
      <p:sp>
        <p:nvSpPr>
          <p:cNvPr id="4" name="Slide Number Placeholder 3"/>
          <p:cNvSpPr>
            <a:spLocks noGrp="1"/>
          </p:cNvSpPr>
          <p:nvPr>
            <p:ph type="sldNum" sz="quarter" idx="10"/>
          </p:nvPr>
        </p:nvSpPr>
        <p:spPr/>
        <p:txBody>
          <a:bodyPr/>
          <a:lstStyle/>
          <a:p>
            <a:fld id="{3A64EC20-935C-9A4F-A6A3-0637BA6D2897}" type="slidenum">
              <a:rPr lang="en-US" smtClean="0"/>
              <a:t>7</a:t>
            </a:fld>
            <a:endParaRPr lang="en-US"/>
          </a:p>
        </p:txBody>
      </p:sp>
    </p:spTree>
    <p:extLst>
      <p:ext uri="{BB962C8B-B14F-4D97-AF65-F5344CB8AC3E}">
        <p14:creationId xmlns:p14="http://schemas.microsoft.com/office/powerpoint/2010/main" val="2066332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64EC20-935C-9A4F-A6A3-0637BA6D2897}" type="slidenum">
              <a:rPr lang="en-US" smtClean="0"/>
              <a:t>8</a:t>
            </a:fld>
            <a:endParaRPr lang="en-US"/>
          </a:p>
        </p:txBody>
      </p:sp>
    </p:spTree>
    <p:extLst>
      <p:ext uri="{BB962C8B-B14F-4D97-AF65-F5344CB8AC3E}">
        <p14:creationId xmlns:p14="http://schemas.microsoft.com/office/powerpoint/2010/main" val="3110710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dirty="0" smtClean="0"/>
              <a:t>http://</a:t>
            </a:r>
            <a:r>
              <a:rPr lang="pl-PL" dirty="0" err="1" smtClean="0"/>
              <a:t>www.compuware.com</a:t>
            </a:r>
            <a:r>
              <a:rPr lang="pl-PL" dirty="0" smtClean="0"/>
              <a:t>/</a:t>
            </a:r>
            <a:r>
              <a:rPr lang="pl-PL" dirty="0" err="1" smtClean="0"/>
              <a:t>content</a:t>
            </a:r>
            <a:r>
              <a:rPr lang="pl-PL" dirty="0" smtClean="0"/>
              <a:t>/dam/</a:t>
            </a:r>
            <a:r>
              <a:rPr lang="pl-PL" dirty="0" err="1" smtClean="0"/>
              <a:t>compuware</a:t>
            </a:r>
            <a:r>
              <a:rPr lang="pl-PL" dirty="0" smtClean="0"/>
              <a:t>/</a:t>
            </a:r>
            <a:r>
              <a:rPr lang="pl-PL" dirty="0" err="1" smtClean="0"/>
              <a:t>apm</a:t>
            </a:r>
            <a:r>
              <a:rPr lang="pl-PL" dirty="0" smtClean="0"/>
              <a:t>/</a:t>
            </a:r>
            <a:r>
              <a:rPr lang="pl-PL" dirty="0" err="1" smtClean="0"/>
              <a:t>assets</a:t>
            </a:r>
            <a:r>
              <a:rPr lang="pl-PL" dirty="0" smtClean="0"/>
              <a:t>/</a:t>
            </a:r>
            <a:r>
              <a:rPr lang="pl-PL" dirty="0" err="1" smtClean="0"/>
              <a:t>case-studies</a:t>
            </a:r>
            <a:r>
              <a:rPr lang="pl-PL" dirty="0" smtClean="0"/>
              <a:t>/</a:t>
            </a:r>
            <a:r>
              <a:rPr lang="pl-PL" dirty="0" err="1" smtClean="0"/>
              <a:t>CS_Dominos.pdf</a:t>
            </a:r>
            <a:endParaRPr lang="en-US" dirty="0"/>
          </a:p>
        </p:txBody>
      </p:sp>
      <p:sp>
        <p:nvSpPr>
          <p:cNvPr id="4" name="Slide Number Placeholder 3"/>
          <p:cNvSpPr>
            <a:spLocks noGrp="1"/>
          </p:cNvSpPr>
          <p:nvPr>
            <p:ph type="sldNum" sz="quarter" idx="10"/>
          </p:nvPr>
        </p:nvSpPr>
        <p:spPr/>
        <p:txBody>
          <a:bodyPr/>
          <a:lstStyle/>
          <a:p>
            <a:fld id="{3A64EC20-935C-9A4F-A6A3-0637BA6D2897}" type="slidenum">
              <a:rPr lang="en-US" smtClean="0"/>
              <a:t>11</a:t>
            </a:fld>
            <a:endParaRPr lang="en-US"/>
          </a:p>
        </p:txBody>
      </p:sp>
    </p:spTree>
    <p:extLst>
      <p:ext uri="{BB962C8B-B14F-4D97-AF65-F5344CB8AC3E}">
        <p14:creationId xmlns:p14="http://schemas.microsoft.com/office/powerpoint/2010/main" val="89260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6" name="Group 10"/>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EADC1F7-C2E4-7E43-8A6D-B641FCAD00A3}" type="datetimeFigureOut">
              <a:rPr lang="en-US" smtClean="0"/>
              <a:t>2/7/16</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5EADC1F7-C2E4-7E43-8A6D-B641FCAD00A3}" type="datetimeFigureOut">
              <a:rPr lang="en-US" smtClean="0"/>
              <a:t>2/7/16</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EE198379-B253-EC42-A937-7D6D5437971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5EADC1F7-C2E4-7E43-8A6D-B641FCAD00A3}" type="datetimeFigureOut">
              <a:rPr lang="en-US" smtClean="0"/>
              <a:t>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98379-B253-EC42-A937-7D6D5437971F}" type="slidenum">
              <a:rPr lang="en-US" smtClean="0"/>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EADC1F7-C2E4-7E43-8A6D-B641FCAD00A3}" type="datetimeFigureOut">
              <a:rPr lang="en-US" smtClean="0"/>
              <a:t>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98379-B253-EC42-A937-7D6D5437971F}"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ADC1F7-C2E4-7E43-8A6D-B641FCAD00A3}" type="datetimeFigureOut">
              <a:rPr lang="en-US" smtClean="0"/>
              <a:t>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8379-B253-EC42-A937-7D6D5437971F}"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ADC1F7-C2E4-7E43-8A6D-B641FCAD00A3}" type="datetimeFigureOut">
              <a:rPr lang="en-US" smtClean="0"/>
              <a:t>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8379-B253-EC42-A937-7D6D5437971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5EADC1F7-C2E4-7E43-8A6D-B641FCAD00A3}" type="datetimeFigureOut">
              <a:rPr lang="en-US" smtClean="0"/>
              <a:t>2/7/16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198379-B253-EC42-A937-7D6D5437971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5EADC1F7-C2E4-7E43-8A6D-B641FCAD00A3}" type="datetimeFigureOut">
              <a:rPr lang="en-US" smtClean="0"/>
              <a:t>2/7/16</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5EADC1F7-C2E4-7E43-8A6D-B641FCAD00A3}" type="datetimeFigureOut">
              <a:rPr lang="en-US" smtClean="0"/>
              <a:t>2/7/16</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EADC1F7-C2E4-7E43-8A6D-B641FCAD00A3}" type="datetimeFigureOut">
              <a:rPr lang="en-US" smtClean="0"/>
              <a:t>2/7/16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198379-B253-EC42-A937-7D6D5437971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EADC1F7-C2E4-7E43-8A6D-B641FCAD00A3}" type="datetimeFigureOut">
              <a:rPr lang="en-US" smtClean="0"/>
              <a:t>2/7/16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198379-B253-EC42-A937-7D6D5437971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EADC1F7-C2E4-7E43-8A6D-B641FCAD00A3}" type="datetimeFigureOut">
              <a:rPr lang="en-US" smtClean="0"/>
              <a:t>2/7/16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198379-B253-EC42-A937-7D6D5437971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5EADC1F7-C2E4-7E43-8A6D-B641FCAD00A3}" type="datetimeFigureOut">
              <a:rPr lang="en-US" smtClean="0"/>
              <a:t>2/7/16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198379-B253-EC42-A937-7D6D5437971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5EADC1F7-C2E4-7E43-8A6D-B641FCAD00A3}" type="datetimeFigureOut">
              <a:rPr lang="en-US" smtClean="0"/>
              <a:t>2/7/16</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6E2D2B3B-882E-40F3-A32F-6DD51691504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5EADC1F7-C2E4-7E43-8A6D-B641FCAD00A3}" type="datetimeFigureOut">
              <a:rPr lang="en-US" smtClean="0"/>
              <a:t>2/7/16</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EE198379-B253-EC42-A937-7D6D5437971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png"/><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 Id="rId3"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0854" y="1565071"/>
            <a:ext cx="4927600" cy="3382043"/>
          </a:xfrm>
          <a:prstGeom prst="rect">
            <a:avLst/>
          </a:prstGeom>
        </p:spPr>
      </p:pic>
      <p:sp>
        <p:nvSpPr>
          <p:cNvPr id="6" name="TextBox 5"/>
          <p:cNvSpPr txBox="1"/>
          <p:nvPr/>
        </p:nvSpPr>
        <p:spPr>
          <a:xfrm>
            <a:off x="4749800" y="1982594"/>
            <a:ext cx="4013200" cy="2554545"/>
          </a:xfrm>
          <a:prstGeom prst="rect">
            <a:avLst/>
          </a:prstGeom>
          <a:noFill/>
        </p:spPr>
        <p:txBody>
          <a:bodyPr wrap="square" rtlCol="0">
            <a:spAutoFit/>
          </a:bodyPr>
          <a:lstStyle/>
          <a:p>
            <a:r>
              <a:rPr lang="en-US" sz="4000" b="1" dirty="0" smtClean="0">
                <a:solidFill>
                  <a:srgbClr val="000000"/>
                </a:solidFill>
                <a:latin typeface="Arial Black"/>
                <a:cs typeface="Arial Black"/>
              </a:rPr>
              <a:t>Domino’s Digital</a:t>
            </a:r>
          </a:p>
          <a:p>
            <a:r>
              <a:rPr lang="en-US" sz="4000" b="1" dirty="0" smtClean="0">
                <a:solidFill>
                  <a:srgbClr val="000000"/>
                </a:solidFill>
                <a:latin typeface="Arial Black"/>
                <a:cs typeface="Arial Black"/>
              </a:rPr>
              <a:t>Marketing Campaign</a:t>
            </a:r>
            <a:endParaRPr lang="en-US" sz="4000" b="1" dirty="0">
              <a:solidFill>
                <a:srgbClr val="000000"/>
              </a:solidFill>
              <a:latin typeface="Arial Black"/>
              <a:cs typeface="Arial Black"/>
            </a:endParaRPr>
          </a:p>
        </p:txBody>
      </p:sp>
    </p:spTree>
    <p:extLst>
      <p:ext uri="{BB962C8B-B14F-4D97-AF65-F5344CB8AC3E}">
        <p14:creationId xmlns:p14="http://schemas.microsoft.com/office/powerpoint/2010/main" val="84264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Campaign</a:t>
            </a:r>
            <a:endParaRPr lang="en-US" dirty="0"/>
          </a:p>
        </p:txBody>
      </p:sp>
      <p:sp>
        <p:nvSpPr>
          <p:cNvPr id="4" name="Text Placeholder 3"/>
          <p:cNvSpPr>
            <a:spLocks noGrp="1"/>
          </p:cNvSpPr>
          <p:nvPr>
            <p:ph type="body" sz="half" idx="2"/>
          </p:nvPr>
        </p:nvSpPr>
        <p:spPr/>
        <p:txBody>
          <a:bodyPr/>
          <a:lstStyle/>
          <a:p>
            <a:r>
              <a:rPr lang="en-US" dirty="0" smtClean="0"/>
              <a:t>To engage customers by creating a challenge: Dare Domino’s to find you!  </a:t>
            </a:r>
            <a:endParaRPr lang="en-US" dirty="0"/>
          </a:p>
        </p:txBody>
      </p:sp>
      <p:pic>
        <p:nvPicPr>
          <p:cNvPr id="5" name="Picture 2" descr="image3.png"/>
          <p:cNvPicPr>
            <a:picLocks noGrp="1" noChangeAspect="1"/>
          </p:cNvPicPr>
          <p:nvPr>
            <p:ph type="pic" idx="1"/>
          </p:nvPr>
        </p:nvPicPr>
        <p:blipFill>
          <a:blip r:embed="rId2">
            <a:extLst>
              <a:ext uri="{28A0092B-C50C-407E-A947-70E740481C1C}">
                <a14:useLocalDpi xmlns:a14="http://schemas.microsoft.com/office/drawing/2010/main" val="0"/>
              </a:ext>
            </a:extLst>
          </a:blip>
          <a:srcRect t="10832" b="10832"/>
          <a:stretch>
            <a:fillRect/>
          </a:stretch>
        </p:blipFill>
        <p:spPr bwMode="auto">
          <a:xfrm flipH="1">
            <a:off x="708316" y="892641"/>
            <a:ext cx="5316003" cy="2614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3" descr="image4.png"/>
          <p:cNvPicPr>
            <a:picLocks noChangeAspect="1"/>
          </p:cNvPicPr>
          <p:nvPr/>
        </p:nvPicPr>
        <p:blipFill>
          <a:blip r:embed="rId3">
            <a:extLst>
              <a:ext uri="{28A0092B-C50C-407E-A947-70E740481C1C}">
                <a14:useLocalDpi xmlns:a14="http://schemas.microsoft.com/office/drawing/2010/main" val="0"/>
              </a:ext>
            </a:extLst>
          </a:blip>
          <a:srcRect r="22127"/>
          <a:stretch>
            <a:fillRect/>
          </a:stretch>
        </p:blipFill>
        <p:spPr bwMode="auto">
          <a:xfrm>
            <a:off x="6435149" y="343146"/>
            <a:ext cx="1971120" cy="3791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43315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Strategy</a:t>
            </a:r>
            <a:endParaRPr lang="en-US" dirty="0"/>
          </a:p>
        </p:txBody>
      </p:sp>
      <p:sp>
        <p:nvSpPr>
          <p:cNvPr id="6" name="TextBox 5"/>
          <p:cNvSpPr txBox="1"/>
          <p:nvPr/>
        </p:nvSpPr>
        <p:spPr>
          <a:xfrm>
            <a:off x="585216" y="2029694"/>
            <a:ext cx="8155670" cy="3477875"/>
          </a:xfrm>
          <a:prstGeom prst="rect">
            <a:avLst/>
          </a:prstGeom>
          <a:noFill/>
        </p:spPr>
        <p:txBody>
          <a:bodyPr wrap="square" rtlCol="0">
            <a:spAutoFit/>
          </a:bodyPr>
          <a:lstStyle/>
          <a:p>
            <a:pPr marL="285750" indent="-285750">
              <a:buFont typeface="Arial"/>
              <a:buChar char="•"/>
            </a:pPr>
            <a:r>
              <a:rPr lang="en-US" sz="2000" dirty="0" smtClean="0">
                <a:solidFill>
                  <a:schemeClr val="tx1">
                    <a:lumMod val="90000"/>
                    <a:lumOff val="10000"/>
                  </a:schemeClr>
                </a:solidFill>
              </a:rPr>
              <a:t>Campaign will run all year,</a:t>
            </a:r>
            <a:r>
              <a:rPr lang="en-US" sz="2000" dirty="0">
                <a:solidFill>
                  <a:schemeClr val="tx1">
                    <a:lumMod val="90000"/>
                    <a:lumOff val="10000"/>
                  </a:schemeClr>
                </a:solidFill>
              </a:rPr>
              <a:t> </a:t>
            </a:r>
            <a:r>
              <a:rPr lang="en-US" sz="2000" dirty="0" smtClean="0">
                <a:solidFill>
                  <a:schemeClr val="tx1">
                    <a:lumMod val="90000"/>
                    <a:lumOff val="10000"/>
                  </a:schemeClr>
                </a:solidFill>
              </a:rPr>
              <a:t>beginning in October and ending in September.</a:t>
            </a:r>
          </a:p>
          <a:p>
            <a:pPr marL="742950" lvl="1" indent="-285750">
              <a:buFont typeface="Arial"/>
              <a:buChar char="•"/>
            </a:pPr>
            <a:r>
              <a:rPr lang="en-US" sz="2000" dirty="0">
                <a:solidFill>
                  <a:schemeClr val="tx1">
                    <a:lumMod val="90000"/>
                    <a:lumOff val="10000"/>
                  </a:schemeClr>
                </a:solidFill>
              </a:rPr>
              <a:t>TV ads run in the first few months to spark the idea of those with smart phones but may not use a wide variety of apps</a:t>
            </a:r>
          </a:p>
          <a:p>
            <a:pPr marL="742950" lvl="1" indent="-285750">
              <a:buFont typeface="Arial"/>
              <a:buChar char="•"/>
            </a:pPr>
            <a:r>
              <a:rPr lang="en-US" sz="2000" dirty="0">
                <a:solidFill>
                  <a:schemeClr val="tx1">
                    <a:lumMod val="90000"/>
                    <a:lumOff val="10000"/>
                  </a:schemeClr>
                </a:solidFill>
              </a:rPr>
              <a:t>Post online videos throughout the year releasing one at a time every few weeks allowing for people to share on social sites</a:t>
            </a:r>
          </a:p>
          <a:p>
            <a:pPr marL="742950" lvl="1" indent="-285750">
              <a:buFont typeface="Arial"/>
              <a:buChar char="•"/>
            </a:pPr>
            <a:r>
              <a:rPr lang="en-US" sz="2000" dirty="0">
                <a:solidFill>
                  <a:schemeClr val="tx1">
                    <a:lumMod val="90000"/>
                    <a:lumOff val="10000"/>
                  </a:schemeClr>
                </a:solidFill>
              </a:rPr>
              <a:t>Display in store displays all year </a:t>
            </a:r>
          </a:p>
          <a:p>
            <a:pPr marL="742950" lvl="1" indent="-285750">
              <a:buFont typeface="Arial"/>
              <a:buChar char="•"/>
            </a:pPr>
            <a:r>
              <a:rPr lang="en-US" sz="2000" dirty="0">
                <a:solidFill>
                  <a:schemeClr val="tx1">
                    <a:lumMod val="90000"/>
                    <a:lumOff val="10000"/>
                  </a:schemeClr>
                </a:solidFill>
              </a:rPr>
              <a:t>Have more on-line advertising before big holidays such as Christmas, New Years, 4th of July, Labor Day, Mother’s/Father’s Day and so on</a:t>
            </a:r>
            <a:r>
              <a:rPr lang="en-US" sz="2000" dirty="0" smtClean="0">
                <a:solidFill>
                  <a:schemeClr val="tx1">
                    <a:lumMod val="90000"/>
                    <a:lumOff val="10000"/>
                  </a:schemeClr>
                </a:solidFill>
              </a:rPr>
              <a:t>.</a:t>
            </a:r>
          </a:p>
          <a:p>
            <a:pPr marL="285750" indent="-285750">
              <a:buFont typeface="Arial"/>
              <a:buChar char="•"/>
            </a:pPr>
            <a:r>
              <a:rPr lang="en-US" sz="2000" dirty="0" smtClean="0">
                <a:solidFill>
                  <a:schemeClr val="tx1">
                    <a:lumMod val="90000"/>
                    <a:lumOff val="10000"/>
                  </a:schemeClr>
                </a:solidFill>
              </a:rPr>
              <a:t>Contest will only run from October to December to highlight the key holidays.</a:t>
            </a:r>
          </a:p>
        </p:txBody>
      </p:sp>
    </p:spTree>
    <p:extLst>
      <p:ext uri="{BB962C8B-B14F-4D97-AF65-F5344CB8AC3E}">
        <p14:creationId xmlns:p14="http://schemas.microsoft.com/office/powerpoint/2010/main" val="936716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779463" y="295275"/>
            <a:ext cx="7583487" cy="1143000"/>
          </a:xfrm>
        </p:spPr>
        <p:txBody>
          <a:bodyPr/>
          <a:lstStyle/>
          <a:p>
            <a:pPr defTabSz="914400"/>
            <a:r>
              <a:rPr lang="en-US" sz="3800">
                <a:solidFill>
                  <a:srgbClr val="174576"/>
                </a:solidFill>
                <a:latin typeface="Corbel" charset="0"/>
                <a:cs typeface="Corbel" charset="0"/>
                <a:sym typeface="Corbel" charset="0"/>
              </a:rPr>
              <a:t>The Concept</a:t>
            </a:r>
            <a:endParaRPr lang="en-US"/>
          </a:p>
        </p:txBody>
      </p:sp>
      <p:sp>
        <p:nvSpPr>
          <p:cNvPr id="10242" name="Rectangle 2"/>
          <p:cNvSpPr>
            <a:spLocks noGrp="1" noChangeArrowheads="1"/>
          </p:cNvSpPr>
          <p:nvPr>
            <p:ph type="body" idx="1"/>
          </p:nvPr>
        </p:nvSpPr>
        <p:spPr>
          <a:xfrm>
            <a:off x="779463" y="1949450"/>
            <a:ext cx="7583487" cy="4006850"/>
          </a:xfrm>
        </p:spPr>
        <p:txBody>
          <a:bodyPr/>
          <a:lstStyle/>
          <a:p>
            <a:pPr marL="287338" indent="-287338" defTabSz="766763">
              <a:spcBef>
                <a:spcPts val="1600"/>
              </a:spcBef>
              <a:buClr>
                <a:srgbClr val="FF7F01"/>
              </a:buClr>
              <a:buSzPct val="90000"/>
              <a:buFont typeface="Wingdings 2" charset="0"/>
              <a:buChar char=""/>
            </a:pPr>
            <a:r>
              <a:rPr lang="en-US" sz="1800" dirty="0">
                <a:solidFill>
                  <a:srgbClr val="174576"/>
                </a:solidFill>
                <a:latin typeface="Corbel" charset="0"/>
                <a:cs typeface="Corbel" charset="0"/>
                <a:sym typeface="Corbel" charset="0"/>
              </a:rPr>
              <a:t>When ordering through the app, customers can use the special instructions which allows you to have Domino</a:t>
            </a:r>
            <a:r>
              <a:rPr lang="ja-JP" altLang="en-US" sz="1800" dirty="0">
                <a:solidFill>
                  <a:srgbClr val="174576"/>
                </a:solidFill>
                <a:latin typeface="Corbel" charset="0"/>
                <a:cs typeface="Corbel" charset="0"/>
                <a:sym typeface="Corbel" charset="0"/>
              </a:rPr>
              <a:t>’</a:t>
            </a:r>
            <a:r>
              <a:rPr lang="en-US" sz="1800" dirty="0">
                <a:solidFill>
                  <a:srgbClr val="174576"/>
                </a:solidFill>
                <a:latin typeface="Corbel" charset="0"/>
                <a:cs typeface="Corbel" charset="0"/>
                <a:sym typeface="Corbel" charset="0"/>
              </a:rPr>
              <a:t>s delivered to all sorts of places.  </a:t>
            </a:r>
          </a:p>
          <a:p>
            <a:pPr marL="287338" indent="-287338" defTabSz="766763">
              <a:spcBef>
                <a:spcPts val="1600"/>
              </a:spcBef>
              <a:buClr>
                <a:srgbClr val="FF7F01"/>
              </a:buClr>
              <a:buSzPct val="90000"/>
              <a:buFont typeface="Wingdings 2" charset="0"/>
              <a:buChar char=""/>
            </a:pPr>
            <a:r>
              <a:rPr lang="en-US" sz="1800" dirty="0">
                <a:solidFill>
                  <a:srgbClr val="174576"/>
                </a:solidFill>
                <a:latin typeface="Corbel" charset="0"/>
                <a:cs typeface="Corbel" charset="0"/>
                <a:sym typeface="Corbel" charset="0"/>
              </a:rPr>
              <a:t>Challenge consumers to use the application to deliver to unusual areas, thus </a:t>
            </a:r>
            <a:r>
              <a:rPr lang="ja-JP" altLang="en-US" sz="1800" dirty="0">
                <a:solidFill>
                  <a:srgbClr val="174576"/>
                </a:solidFill>
                <a:latin typeface="Corbel" charset="0"/>
                <a:cs typeface="Corbel" charset="0"/>
                <a:sym typeface="Corbel" charset="0"/>
              </a:rPr>
              <a:t>“</a:t>
            </a:r>
            <a:r>
              <a:rPr lang="en-US" sz="1800" dirty="0">
                <a:solidFill>
                  <a:srgbClr val="174576"/>
                </a:solidFill>
                <a:latin typeface="Corbel" charset="0"/>
                <a:cs typeface="Corbel" charset="0"/>
                <a:sym typeface="Corbel" charset="0"/>
              </a:rPr>
              <a:t>Daring Domino</a:t>
            </a:r>
            <a:r>
              <a:rPr lang="ja-JP" altLang="en-US" sz="1800" dirty="0">
                <a:solidFill>
                  <a:srgbClr val="174576"/>
                </a:solidFill>
                <a:latin typeface="Corbel" charset="0"/>
                <a:cs typeface="Corbel" charset="0"/>
                <a:sym typeface="Corbel" charset="0"/>
              </a:rPr>
              <a:t>’</a:t>
            </a:r>
            <a:r>
              <a:rPr lang="en-US" sz="1800" dirty="0">
                <a:solidFill>
                  <a:srgbClr val="174576"/>
                </a:solidFill>
                <a:latin typeface="Corbel" charset="0"/>
                <a:cs typeface="Corbel" charset="0"/>
                <a:sym typeface="Corbel" charset="0"/>
              </a:rPr>
              <a:t>s</a:t>
            </a:r>
            <a:r>
              <a:rPr lang="ja-JP" altLang="en-US" sz="1800" dirty="0">
                <a:solidFill>
                  <a:srgbClr val="174576"/>
                </a:solidFill>
                <a:latin typeface="Corbel" charset="0"/>
                <a:cs typeface="Corbel" charset="0"/>
                <a:sym typeface="Corbel" charset="0"/>
              </a:rPr>
              <a:t>”</a:t>
            </a:r>
            <a:r>
              <a:rPr lang="en-US" sz="1800" dirty="0">
                <a:solidFill>
                  <a:srgbClr val="174576"/>
                </a:solidFill>
                <a:latin typeface="Corbel" charset="0"/>
                <a:cs typeface="Corbel" charset="0"/>
                <a:sym typeface="Corbel" charset="0"/>
              </a:rPr>
              <a:t> to find them.</a:t>
            </a:r>
          </a:p>
          <a:p>
            <a:pPr marL="1157288" lvl="3" indent="-288925" defTabSz="766763">
              <a:spcBef>
                <a:spcPts val="1600"/>
              </a:spcBef>
              <a:buClr>
                <a:srgbClr val="FF7F01"/>
              </a:buClr>
              <a:buSzPct val="90000"/>
              <a:buFont typeface="Wingdings 2" charset="0"/>
              <a:buChar char=""/>
            </a:pPr>
            <a:r>
              <a:rPr lang="en-US" sz="1800" dirty="0">
                <a:solidFill>
                  <a:srgbClr val="174576"/>
                </a:solidFill>
                <a:latin typeface="Corbel" charset="0"/>
                <a:ea typeface="ＭＳ Ｐゴシック" charset="0"/>
                <a:cs typeface="Corbel" charset="0"/>
                <a:sym typeface="Corbel" charset="0"/>
              </a:rPr>
              <a:t>Picnics</a:t>
            </a:r>
          </a:p>
          <a:p>
            <a:pPr marL="1157288" lvl="3" indent="-288925" defTabSz="766763">
              <a:spcBef>
                <a:spcPts val="1600"/>
              </a:spcBef>
              <a:buClr>
                <a:srgbClr val="FF7F01"/>
              </a:buClr>
              <a:buSzPct val="90000"/>
              <a:buFont typeface="Wingdings 2" charset="0"/>
              <a:buChar char=""/>
            </a:pPr>
            <a:r>
              <a:rPr lang="en-US" sz="1800" dirty="0">
                <a:solidFill>
                  <a:srgbClr val="174576"/>
                </a:solidFill>
                <a:latin typeface="Corbel" charset="0"/>
                <a:ea typeface="ＭＳ Ｐゴシック" charset="0"/>
                <a:cs typeface="Corbel" charset="0"/>
                <a:sym typeface="Corbel" charset="0"/>
              </a:rPr>
              <a:t>Camping</a:t>
            </a:r>
          </a:p>
          <a:p>
            <a:pPr marL="1157288" lvl="3" indent="-288925" defTabSz="766763">
              <a:spcBef>
                <a:spcPts val="1600"/>
              </a:spcBef>
              <a:buClr>
                <a:srgbClr val="FF7F01"/>
              </a:buClr>
              <a:buSzPct val="90000"/>
              <a:buFont typeface="Wingdings 2" charset="0"/>
              <a:buChar char=""/>
            </a:pPr>
            <a:r>
              <a:rPr lang="en-US" sz="1800" dirty="0">
                <a:solidFill>
                  <a:srgbClr val="174576"/>
                </a:solidFill>
                <a:latin typeface="Corbel" charset="0"/>
                <a:ea typeface="ＭＳ Ｐゴシック" charset="0"/>
                <a:cs typeface="Corbel" charset="0"/>
                <a:sym typeface="Corbel" charset="0"/>
              </a:rPr>
              <a:t>Waiting in line for Black Friday Deals</a:t>
            </a:r>
          </a:p>
          <a:p>
            <a:pPr marL="287338" indent="-287338" defTabSz="766763">
              <a:spcBef>
                <a:spcPts val="1600"/>
              </a:spcBef>
              <a:buClr>
                <a:srgbClr val="FF7F01"/>
              </a:buClr>
              <a:buSzPct val="90000"/>
              <a:buFont typeface="Wingdings 2" charset="0"/>
              <a:buChar char=""/>
            </a:pPr>
            <a:r>
              <a:rPr lang="en-US" sz="1800" dirty="0">
                <a:solidFill>
                  <a:srgbClr val="174576"/>
                </a:solidFill>
                <a:latin typeface="Corbel" charset="0"/>
                <a:cs typeface="Corbel" charset="0"/>
                <a:sym typeface="Corbel" charset="0"/>
              </a:rPr>
              <a:t>The goal is to draw attention to the convenience of the application, while making it a game for the customer to find weird places and situations to get pizza delivered </a:t>
            </a:r>
            <a:r>
              <a:rPr lang="en-US" sz="1800" dirty="0" smtClean="0">
                <a:solidFill>
                  <a:srgbClr val="174576"/>
                </a:solidFill>
                <a:latin typeface="Corbel" charset="0"/>
                <a:cs typeface="Corbel" charset="0"/>
                <a:sym typeface="Corbel" charset="0"/>
              </a:rPr>
              <a:t>to.</a:t>
            </a:r>
            <a:endParaRPr lang="en-US" dirty="0"/>
          </a:p>
        </p:txBody>
      </p:sp>
    </p:spTree>
    <p:extLst>
      <p:ext uri="{BB962C8B-B14F-4D97-AF65-F5344CB8AC3E}">
        <p14:creationId xmlns:p14="http://schemas.microsoft.com/office/powerpoint/2010/main" val="511330937"/>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lstStyle/>
          <a:p>
            <a:pPr defTabSz="914400"/>
            <a:r>
              <a:rPr lang="en-US" sz="3800">
                <a:solidFill>
                  <a:srgbClr val="174576"/>
                </a:solidFill>
                <a:latin typeface="Corbel" charset="0"/>
                <a:cs typeface="Corbel" charset="0"/>
                <a:sym typeface="Corbel" charset="0"/>
              </a:rPr>
              <a:t>Creative</a:t>
            </a:r>
            <a:endParaRPr lang="en-US"/>
          </a:p>
        </p:txBody>
      </p:sp>
      <p:sp>
        <p:nvSpPr>
          <p:cNvPr id="11266" name="Rectangle 2"/>
          <p:cNvSpPr>
            <a:spLocks noGrp="1" noChangeArrowheads="1"/>
          </p:cNvSpPr>
          <p:nvPr>
            <p:ph type="body" idx="1"/>
          </p:nvPr>
        </p:nvSpPr>
        <p:spPr>
          <a:xfrm>
            <a:off x="195392" y="1949824"/>
            <a:ext cx="4738393" cy="4007224"/>
          </a:xfrm>
        </p:spPr>
        <p:txBody>
          <a:bodyPr/>
          <a:lstStyle/>
          <a:p>
            <a:pPr marL="268288" indent="-268288" defTabSz="914400">
              <a:spcBef>
                <a:spcPts val="2000"/>
              </a:spcBef>
              <a:buSzPct val="75000"/>
              <a:buFontTx/>
              <a:buChar char="•"/>
            </a:pPr>
            <a:r>
              <a:rPr lang="en-US" sz="2200" dirty="0" err="1">
                <a:solidFill>
                  <a:srgbClr val="174576"/>
                </a:solidFill>
                <a:latin typeface="Corbel" charset="0"/>
                <a:cs typeface="Corbel" charset="0"/>
                <a:sym typeface="Corbel" charset="0"/>
              </a:rPr>
              <a:t>Hashtag</a:t>
            </a:r>
            <a:endParaRPr lang="en-US" sz="2200" dirty="0">
              <a:solidFill>
                <a:srgbClr val="174576"/>
              </a:solidFill>
              <a:latin typeface="Corbel" charset="0"/>
              <a:cs typeface="Corbel" charset="0"/>
              <a:sym typeface="Corbel" charset="0"/>
            </a:endParaRPr>
          </a:p>
          <a:p>
            <a:pPr marL="611188" lvl="1" indent="-268288" defTabSz="914400">
              <a:spcBef>
                <a:spcPts val="2000"/>
              </a:spcBef>
              <a:buSzPct val="75000"/>
              <a:buFontTx/>
              <a:buChar char="•"/>
            </a:pPr>
            <a:r>
              <a:rPr lang="en-US" sz="2200" dirty="0">
                <a:solidFill>
                  <a:srgbClr val="174576"/>
                </a:solidFill>
                <a:latin typeface="Corbel" charset="0"/>
                <a:ea typeface="ＭＳ Ｐゴシック" charset="0"/>
                <a:cs typeface="Corbel" charset="0"/>
                <a:sym typeface="Corbel" charset="0"/>
              </a:rPr>
              <a:t>The </a:t>
            </a:r>
            <a:r>
              <a:rPr lang="en-US" sz="2200" dirty="0" err="1">
                <a:solidFill>
                  <a:srgbClr val="174576"/>
                </a:solidFill>
                <a:latin typeface="Corbel" charset="0"/>
                <a:ea typeface="ＭＳ Ｐゴシック" charset="0"/>
                <a:cs typeface="Corbel" charset="0"/>
                <a:sym typeface="Corbel" charset="0"/>
              </a:rPr>
              <a:t>hashtag</a:t>
            </a:r>
            <a:r>
              <a:rPr lang="en-US" sz="2200" dirty="0">
                <a:solidFill>
                  <a:srgbClr val="174576"/>
                </a:solidFill>
                <a:latin typeface="Corbel" charset="0"/>
                <a:ea typeface="ＭＳ Ｐゴシック" charset="0"/>
                <a:cs typeface="Corbel" charset="0"/>
                <a:sym typeface="Corbel" charset="0"/>
              </a:rPr>
              <a:t> #</a:t>
            </a:r>
            <a:r>
              <a:rPr lang="en-US" sz="2200" dirty="0" err="1">
                <a:solidFill>
                  <a:srgbClr val="174576"/>
                </a:solidFill>
                <a:latin typeface="Corbel" charset="0"/>
                <a:ea typeface="ＭＳ Ｐゴシック" charset="0"/>
                <a:cs typeface="Corbel" charset="0"/>
                <a:sym typeface="Corbel" charset="0"/>
              </a:rPr>
              <a:t>DareDominos</a:t>
            </a:r>
            <a:r>
              <a:rPr lang="en-US" sz="2200" dirty="0">
                <a:solidFill>
                  <a:srgbClr val="174576"/>
                </a:solidFill>
                <a:latin typeface="Corbel" charset="0"/>
                <a:ea typeface="ＭＳ Ｐゴシック" charset="0"/>
                <a:cs typeface="Corbel" charset="0"/>
                <a:sym typeface="Corbel" charset="0"/>
              </a:rPr>
              <a:t> creates the ability to share experiences while ordering and giving an element of a </a:t>
            </a:r>
            <a:r>
              <a:rPr lang="en-US" sz="2200" dirty="0" smtClean="0">
                <a:solidFill>
                  <a:srgbClr val="174576"/>
                </a:solidFill>
                <a:latin typeface="Corbel" charset="0"/>
                <a:ea typeface="ＭＳ Ｐゴシック" charset="0"/>
                <a:cs typeface="Corbel" charset="0"/>
                <a:sym typeface="Corbel" charset="0"/>
              </a:rPr>
              <a:t>challenge.</a:t>
            </a:r>
            <a:endParaRPr lang="en-US" sz="2200" dirty="0">
              <a:solidFill>
                <a:srgbClr val="174576"/>
              </a:solidFill>
              <a:latin typeface="Corbel" charset="0"/>
              <a:ea typeface="ＭＳ Ｐゴシック" charset="0"/>
              <a:cs typeface="Corbel" charset="0"/>
              <a:sym typeface="Corbel" charset="0"/>
            </a:endParaRPr>
          </a:p>
          <a:p>
            <a:pPr marL="268288" indent="-268288" defTabSz="914400">
              <a:spcBef>
                <a:spcPts val="2000"/>
              </a:spcBef>
              <a:buSzPct val="75000"/>
              <a:buFontTx/>
              <a:buChar char="•"/>
            </a:pPr>
            <a:r>
              <a:rPr lang="en-US" sz="2200" dirty="0">
                <a:solidFill>
                  <a:srgbClr val="174576"/>
                </a:solidFill>
                <a:latin typeface="Corbel" charset="0"/>
                <a:cs typeface="Corbel" charset="0"/>
                <a:sym typeface="Corbel" charset="0"/>
              </a:rPr>
              <a:t>Videos</a:t>
            </a:r>
          </a:p>
          <a:p>
            <a:pPr marL="611188" lvl="1" indent="-268288" defTabSz="914400">
              <a:spcBef>
                <a:spcPts val="2000"/>
              </a:spcBef>
              <a:buSzPct val="75000"/>
              <a:buFontTx/>
              <a:buChar char="•"/>
            </a:pPr>
            <a:r>
              <a:rPr lang="en-US" sz="2200" dirty="0">
                <a:solidFill>
                  <a:srgbClr val="174576"/>
                </a:solidFill>
                <a:latin typeface="Corbel" charset="0"/>
                <a:ea typeface="ＭＳ Ｐゴシック" charset="0"/>
                <a:cs typeface="Corbel" charset="0"/>
                <a:sym typeface="Corbel" charset="0"/>
              </a:rPr>
              <a:t>Will be online and easily sharable on Facebook, Twitter, and other social media </a:t>
            </a:r>
            <a:r>
              <a:rPr lang="en-US" sz="2200" dirty="0" smtClean="0">
                <a:solidFill>
                  <a:srgbClr val="174576"/>
                </a:solidFill>
                <a:latin typeface="Corbel" charset="0"/>
                <a:ea typeface="ＭＳ Ｐゴシック" charset="0"/>
                <a:cs typeface="Corbel" charset="0"/>
                <a:sym typeface="Corbel" charset="0"/>
              </a:rPr>
              <a:t>sites.</a:t>
            </a:r>
            <a:endParaRPr lang="en-US" dirty="0"/>
          </a:p>
        </p:txBody>
      </p:sp>
      <p:sp>
        <p:nvSpPr>
          <p:cNvPr id="11267" name="AutoShape 3"/>
          <p:cNvSpPr>
            <a:spLocks/>
          </p:cNvSpPr>
          <p:nvPr/>
        </p:nvSpPr>
        <p:spPr bwMode="auto">
          <a:xfrm>
            <a:off x="4305300" y="6302375"/>
            <a:ext cx="5334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a:fld id="{79C34B62-68D9-8345-8697-B9077475399A}" type="slidenum">
              <a:rPr lang="en-US" sz="1100">
                <a:solidFill>
                  <a:srgbClr val="A6A6A6"/>
                </a:solidFill>
              </a:rPr>
              <a:pPr algn="ctr"/>
              <a:t>13</a:t>
            </a:fld>
            <a:endParaRPr lang="en-US"/>
          </a:p>
        </p:txBody>
      </p:sp>
      <p:pic>
        <p:nvPicPr>
          <p:cNvPr id="11268" name="Picture 4" descr="Twit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5500" y="2546350"/>
            <a:ext cx="4183063" cy="865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1269" name="Picture 5" descr="Screen Shot 2013-11-21 at 8.47.1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4034143"/>
            <a:ext cx="3751263" cy="2319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06574022"/>
      </p:ext>
    </p:extLst>
  </p:cSld>
  <p:clrMapOvr>
    <a:masterClrMapping/>
  </p:clrMapOvr>
  <p:transition xmlns:p14="http://schemas.microsoft.com/office/powerpoint/2010/mai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268672" y="295275"/>
            <a:ext cx="7583488" cy="1143000"/>
          </a:xfrm>
        </p:spPr>
        <p:txBody>
          <a:bodyPr/>
          <a:lstStyle/>
          <a:p>
            <a:pPr defTabSz="914400"/>
            <a:r>
              <a:rPr lang="en-US" sz="3800" dirty="0" smtClean="0">
                <a:solidFill>
                  <a:srgbClr val="174576"/>
                </a:solidFill>
                <a:latin typeface="Corbel" charset="0"/>
                <a:cs typeface="Corbel" charset="0"/>
                <a:sym typeface="Corbel" charset="0"/>
              </a:rPr>
              <a:t>Hard Copy</a:t>
            </a:r>
            <a:endParaRPr lang="en-US" dirty="0"/>
          </a:p>
        </p:txBody>
      </p:sp>
      <p:sp>
        <p:nvSpPr>
          <p:cNvPr id="14338" name="Rectangle 2"/>
          <p:cNvSpPr>
            <a:spLocks noGrp="1" noChangeArrowheads="1"/>
          </p:cNvSpPr>
          <p:nvPr>
            <p:ph type="body" idx="4294967295"/>
          </p:nvPr>
        </p:nvSpPr>
        <p:spPr>
          <a:xfrm>
            <a:off x="268672" y="1841500"/>
            <a:ext cx="3657600" cy="4876800"/>
          </a:xfrm>
        </p:spPr>
        <p:txBody>
          <a:bodyPr>
            <a:normAutofit lnSpcReduction="10000"/>
          </a:bodyPr>
          <a:lstStyle/>
          <a:p>
            <a:pPr marL="193675" indent="-193675" defTabSz="803275">
              <a:spcBef>
                <a:spcPts val="1700"/>
              </a:spcBef>
              <a:buFontTx/>
              <a:buChar char="•"/>
            </a:pPr>
            <a:r>
              <a:rPr lang="en-US" sz="1900" dirty="0" err="1">
                <a:solidFill>
                  <a:srgbClr val="174576"/>
                </a:solidFill>
                <a:latin typeface="Corbel" charset="0"/>
                <a:cs typeface="Corbel" charset="0"/>
                <a:sym typeface="Corbel" charset="0"/>
              </a:rPr>
              <a:t>InStore</a:t>
            </a:r>
            <a:endParaRPr lang="en-US" sz="1900" dirty="0">
              <a:solidFill>
                <a:srgbClr val="174576"/>
              </a:solidFill>
              <a:latin typeface="Corbel" charset="0"/>
              <a:cs typeface="Corbel" charset="0"/>
              <a:sym typeface="Corbel" charset="0"/>
            </a:endParaRPr>
          </a:p>
          <a:p>
            <a:pPr marL="528638" lvl="1" indent="-193675" defTabSz="803275">
              <a:spcBef>
                <a:spcPts val="1700"/>
              </a:spcBef>
              <a:buFontTx/>
              <a:buChar char="•"/>
            </a:pPr>
            <a:r>
              <a:rPr lang="en-US" sz="1900" dirty="0">
                <a:solidFill>
                  <a:srgbClr val="174576"/>
                </a:solidFill>
                <a:latin typeface="Corbel" charset="0"/>
                <a:ea typeface="ＭＳ Ｐゴシック" charset="0"/>
                <a:cs typeface="Corbel" charset="0"/>
                <a:sym typeface="Corbel" charset="0"/>
              </a:rPr>
              <a:t>Displays in store will dare customers to order with their app, even to unusual locations. First time users will be able to get a free order of breadsticks as a reward for trying the app</a:t>
            </a:r>
          </a:p>
          <a:p>
            <a:pPr marL="193675" indent="-193675" defTabSz="803275">
              <a:spcBef>
                <a:spcPts val="1700"/>
              </a:spcBef>
              <a:buFontTx/>
              <a:buChar char="•"/>
            </a:pPr>
            <a:r>
              <a:rPr lang="en-US" sz="1900" dirty="0">
                <a:solidFill>
                  <a:srgbClr val="174576"/>
                </a:solidFill>
                <a:latin typeface="Corbel" charset="0"/>
                <a:cs typeface="Corbel" charset="0"/>
                <a:sym typeface="Corbel" charset="0"/>
              </a:rPr>
              <a:t>Pizza Box</a:t>
            </a:r>
          </a:p>
          <a:p>
            <a:pPr marL="528638" lvl="1" indent="-193675" defTabSz="803275">
              <a:spcBef>
                <a:spcPts val="1700"/>
              </a:spcBef>
              <a:buFontTx/>
              <a:buChar char="•"/>
            </a:pPr>
            <a:r>
              <a:rPr lang="en-US" sz="1900" dirty="0">
                <a:solidFill>
                  <a:srgbClr val="174576"/>
                </a:solidFill>
                <a:latin typeface="Corbel" charset="0"/>
                <a:ea typeface="ＭＳ Ｐゴシック" charset="0"/>
                <a:cs typeface="Corbel" charset="0"/>
                <a:sym typeface="Corbel" charset="0"/>
              </a:rPr>
              <a:t>A message of </a:t>
            </a:r>
            <a:r>
              <a:rPr lang="ja-JP" altLang="en-US" sz="1900" dirty="0">
                <a:solidFill>
                  <a:srgbClr val="174576"/>
                </a:solidFill>
                <a:latin typeface="Corbel" charset="0"/>
                <a:ea typeface="ＭＳ Ｐゴシック" charset="0"/>
                <a:cs typeface="Corbel" charset="0"/>
                <a:sym typeface="Corbel" charset="0"/>
              </a:rPr>
              <a:t>“</a:t>
            </a:r>
            <a:r>
              <a:rPr lang="en-US" sz="1900" dirty="0">
                <a:solidFill>
                  <a:srgbClr val="174576"/>
                </a:solidFill>
                <a:latin typeface="Corbel" charset="0"/>
                <a:ea typeface="ＭＳ Ｐゴシック" charset="0"/>
                <a:cs typeface="Corbel" charset="0"/>
                <a:sym typeface="Corbel" charset="0"/>
              </a:rPr>
              <a:t>We Found You</a:t>
            </a:r>
            <a:r>
              <a:rPr lang="ja-JP" altLang="en-US" sz="1900" dirty="0">
                <a:solidFill>
                  <a:srgbClr val="174576"/>
                </a:solidFill>
                <a:latin typeface="Corbel" charset="0"/>
                <a:ea typeface="ＭＳ Ｐゴシック" charset="0"/>
                <a:cs typeface="Corbel" charset="0"/>
                <a:sym typeface="Corbel" charset="0"/>
              </a:rPr>
              <a:t>”</a:t>
            </a:r>
            <a:r>
              <a:rPr lang="en-US" sz="1900" dirty="0">
                <a:solidFill>
                  <a:srgbClr val="174576"/>
                </a:solidFill>
                <a:latin typeface="Corbel" charset="0"/>
                <a:ea typeface="ＭＳ Ｐゴシック" charset="0"/>
                <a:cs typeface="Corbel" charset="0"/>
                <a:sym typeface="Corbel" charset="0"/>
              </a:rPr>
              <a:t> on the box will create a game like feel and the </a:t>
            </a:r>
            <a:r>
              <a:rPr lang="en-US" sz="1900" dirty="0" err="1">
                <a:solidFill>
                  <a:srgbClr val="174576"/>
                </a:solidFill>
                <a:latin typeface="Corbel" charset="0"/>
                <a:ea typeface="ＭＳ Ｐゴシック" charset="0"/>
                <a:cs typeface="Corbel" charset="0"/>
                <a:sym typeface="Corbel" charset="0"/>
              </a:rPr>
              <a:t>hashtag</a:t>
            </a:r>
            <a:r>
              <a:rPr lang="en-US" sz="1900" dirty="0">
                <a:solidFill>
                  <a:srgbClr val="174576"/>
                </a:solidFill>
                <a:latin typeface="Corbel" charset="0"/>
                <a:ea typeface="ＭＳ Ｐゴシック" charset="0"/>
                <a:cs typeface="Corbel" charset="0"/>
                <a:sym typeface="Corbel" charset="0"/>
              </a:rPr>
              <a:t> will remind customers to share their experience</a:t>
            </a:r>
            <a:endParaRPr lang="en-US" dirty="0"/>
          </a:p>
        </p:txBody>
      </p:sp>
      <p:sp>
        <p:nvSpPr>
          <p:cNvPr id="14339" name="AutoShape 3"/>
          <p:cNvSpPr>
            <a:spLocks/>
          </p:cNvSpPr>
          <p:nvPr/>
        </p:nvSpPr>
        <p:spPr bwMode="auto">
          <a:xfrm>
            <a:off x="4305300" y="6302375"/>
            <a:ext cx="5334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a:fld id="{2C28192E-A539-894D-89C9-13C3D152B16A}" type="slidenum">
              <a:rPr lang="en-US" sz="1100">
                <a:solidFill>
                  <a:srgbClr val="A6A6A6"/>
                </a:solidFill>
              </a:rPr>
              <a:pPr algn="ctr"/>
              <a:t>14</a:t>
            </a:fld>
            <a:endParaRPr lang="en-US"/>
          </a:p>
        </p:txBody>
      </p:sp>
      <p:pic>
        <p:nvPicPr>
          <p:cNvPr id="14340" name="Picture 4" descr="PizzaBox.jpg"/>
          <p:cNvPicPr>
            <a:picLocks noChangeAspect="1"/>
          </p:cNvPicPr>
          <p:nvPr/>
        </p:nvPicPr>
        <p:blipFill>
          <a:blip r:embed="rId2">
            <a:extLst>
              <a:ext uri="{28A0092B-C50C-407E-A947-70E740481C1C}">
                <a14:useLocalDpi xmlns:a14="http://schemas.microsoft.com/office/drawing/2010/main" val="0"/>
              </a:ext>
            </a:extLst>
          </a:blip>
          <a:srcRect b="7477"/>
          <a:stretch>
            <a:fillRect/>
          </a:stretch>
        </p:blipFill>
        <p:spPr bwMode="auto">
          <a:xfrm>
            <a:off x="5146675" y="4489450"/>
            <a:ext cx="3387725" cy="206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4341" name="Picture 5" descr="Insto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3350" y="447675"/>
            <a:ext cx="2971800" cy="384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759864"/>
      </p:ext>
    </p:extLst>
  </p:cSld>
  <p:clrMapOvr>
    <a:masterClrMapping/>
  </p:clrMapOvr>
  <p:transition xmlns:p14="http://schemas.microsoft.com/office/powerpoint/2010/mai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AutoShape 1"/>
          <p:cNvSpPr>
            <a:spLocks/>
          </p:cNvSpPr>
          <p:nvPr/>
        </p:nvSpPr>
        <p:spPr bwMode="auto">
          <a:xfrm>
            <a:off x="4305300" y="6302375"/>
            <a:ext cx="5334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a:fld id="{423DD5DA-A963-644D-9AA4-6F673A17D8F2}" type="slidenum">
              <a:rPr lang="en-US" sz="1100">
                <a:solidFill>
                  <a:srgbClr val="A6A6A6"/>
                </a:solidFill>
              </a:rPr>
              <a:pPr algn="ctr"/>
              <a:t>15</a:t>
            </a:fld>
            <a:endParaRPr lang="en-US"/>
          </a:p>
        </p:txBody>
      </p:sp>
      <p:sp>
        <p:nvSpPr>
          <p:cNvPr id="15362" name="AutoShape 2"/>
          <p:cNvSpPr>
            <a:spLocks/>
          </p:cNvSpPr>
          <p:nvPr/>
        </p:nvSpPr>
        <p:spPr bwMode="auto">
          <a:xfrm>
            <a:off x="701675" y="1165225"/>
            <a:ext cx="4305300" cy="3521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2900" indent="-342900" defTabSz="914400">
              <a:spcBef>
                <a:spcPts val="2000"/>
              </a:spcBef>
              <a:buClr>
                <a:srgbClr val="FF7F01"/>
              </a:buClr>
              <a:buSzPct val="90000"/>
              <a:buFont typeface="Wingdings 2" charset="0"/>
              <a:buChar char=""/>
            </a:pPr>
            <a:r>
              <a:rPr lang="en-US" sz="2200" dirty="0">
                <a:solidFill>
                  <a:schemeClr val="tx1">
                    <a:lumMod val="90000"/>
                    <a:lumOff val="10000"/>
                  </a:schemeClr>
                </a:solidFill>
              </a:rPr>
              <a:t>As an incentive for people to use the app, there will be a contest to win an </a:t>
            </a:r>
            <a:r>
              <a:rPr lang="en-US" sz="2200" dirty="0" err="1">
                <a:solidFill>
                  <a:schemeClr val="tx1">
                    <a:lumMod val="90000"/>
                    <a:lumOff val="10000"/>
                  </a:schemeClr>
                </a:solidFill>
              </a:rPr>
              <a:t>iPad</a:t>
            </a:r>
            <a:endParaRPr lang="en-US" sz="2200" dirty="0">
              <a:solidFill>
                <a:schemeClr val="tx1">
                  <a:lumMod val="90000"/>
                  <a:lumOff val="10000"/>
                </a:schemeClr>
              </a:solidFill>
            </a:endParaRPr>
          </a:p>
          <a:p>
            <a:pPr marL="342900" indent="-342900" defTabSz="914400">
              <a:spcBef>
                <a:spcPts val="2000"/>
              </a:spcBef>
              <a:buClr>
                <a:srgbClr val="FF7F01"/>
              </a:buClr>
              <a:buSzPct val="90000"/>
              <a:buFont typeface="Wingdings 2" charset="0"/>
              <a:buChar char=""/>
            </a:pPr>
            <a:r>
              <a:rPr lang="en-US" sz="2200" dirty="0">
                <a:solidFill>
                  <a:schemeClr val="tx1">
                    <a:lumMod val="90000"/>
                    <a:lumOff val="10000"/>
                  </a:schemeClr>
                </a:solidFill>
              </a:rPr>
              <a:t>To enter the contest, participants will just have to take a picture of themselves using the app in the place they </a:t>
            </a:r>
            <a:r>
              <a:rPr lang="ja-JP" altLang="en-US" sz="2200" dirty="0">
                <a:solidFill>
                  <a:schemeClr val="tx1">
                    <a:lumMod val="90000"/>
                    <a:lumOff val="10000"/>
                  </a:schemeClr>
                </a:solidFill>
              </a:rPr>
              <a:t>“</a:t>
            </a:r>
            <a:r>
              <a:rPr lang="en-US" sz="2200" dirty="0">
                <a:solidFill>
                  <a:schemeClr val="tx1">
                    <a:lumMod val="90000"/>
                    <a:lumOff val="10000"/>
                  </a:schemeClr>
                </a:solidFill>
              </a:rPr>
              <a:t>dared</a:t>
            </a:r>
            <a:r>
              <a:rPr lang="ja-JP" altLang="en-US" sz="2200" dirty="0">
                <a:solidFill>
                  <a:schemeClr val="tx1">
                    <a:lumMod val="90000"/>
                    <a:lumOff val="10000"/>
                  </a:schemeClr>
                </a:solidFill>
              </a:rPr>
              <a:t>”</a:t>
            </a:r>
            <a:r>
              <a:rPr lang="en-US" sz="2200" dirty="0">
                <a:solidFill>
                  <a:schemeClr val="tx1">
                    <a:lumMod val="90000"/>
                    <a:lumOff val="10000"/>
                  </a:schemeClr>
                </a:solidFill>
              </a:rPr>
              <a:t> Domino</a:t>
            </a:r>
            <a:r>
              <a:rPr lang="ja-JP" altLang="en-US" sz="2200" dirty="0">
                <a:solidFill>
                  <a:schemeClr val="tx1">
                    <a:lumMod val="90000"/>
                    <a:lumOff val="10000"/>
                  </a:schemeClr>
                </a:solidFill>
              </a:rPr>
              <a:t>’</a:t>
            </a:r>
            <a:r>
              <a:rPr lang="en-US" sz="2200" dirty="0">
                <a:solidFill>
                  <a:schemeClr val="tx1">
                    <a:lumMod val="90000"/>
                    <a:lumOff val="10000"/>
                  </a:schemeClr>
                </a:solidFill>
              </a:rPr>
              <a:t>s to find them and upload this picture to Facebook, Twitter, or </a:t>
            </a:r>
            <a:r>
              <a:rPr lang="en-US" sz="2200" dirty="0" err="1">
                <a:solidFill>
                  <a:schemeClr val="tx1">
                    <a:lumMod val="90000"/>
                    <a:lumOff val="10000"/>
                  </a:schemeClr>
                </a:solidFill>
              </a:rPr>
              <a:t>Instagram</a:t>
            </a:r>
            <a:r>
              <a:rPr lang="en-US" sz="2200" dirty="0">
                <a:solidFill>
                  <a:schemeClr val="tx1">
                    <a:lumMod val="90000"/>
                    <a:lumOff val="10000"/>
                  </a:schemeClr>
                </a:solidFill>
              </a:rPr>
              <a:t> with the </a:t>
            </a:r>
            <a:r>
              <a:rPr lang="en-US" sz="2200" dirty="0" err="1">
                <a:solidFill>
                  <a:schemeClr val="tx1">
                    <a:lumMod val="90000"/>
                    <a:lumOff val="10000"/>
                  </a:schemeClr>
                </a:solidFill>
              </a:rPr>
              <a:t>hashtag</a:t>
            </a:r>
            <a:r>
              <a:rPr lang="en-US" sz="2200" dirty="0">
                <a:solidFill>
                  <a:schemeClr val="tx1">
                    <a:lumMod val="90000"/>
                    <a:lumOff val="10000"/>
                  </a:schemeClr>
                </a:solidFill>
              </a:rPr>
              <a:t> #</a:t>
            </a:r>
            <a:r>
              <a:rPr lang="en-US" sz="2200" dirty="0" err="1">
                <a:solidFill>
                  <a:schemeClr val="tx1">
                    <a:lumMod val="90000"/>
                    <a:lumOff val="10000"/>
                  </a:schemeClr>
                </a:solidFill>
              </a:rPr>
              <a:t>DareDominos</a:t>
            </a:r>
            <a:r>
              <a:rPr lang="en-US" sz="2200" dirty="0">
                <a:solidFill>
                  <a:srgbClr val="000641"/>
                </a:solidFill>
              </a:rPr>
              <a:t>.</a:t>
            </a:r>
            <a:endParaRPr lang="en-US" dirty="0"/>
          </a:p>
        </p:txBody>
      </p:sp>
      <p:sp>
        <p:nvSpPr>
          <p:cNvPr id="15363" name="AutoShape 3"/>
          <p:cNvSpPr>
            <a:spLocks/>
          </p:cNvSpPr>
          <p:nvPr/>
        </p:nvSpPr>
        <p:spPr bwMode="auto">
          <a:xfrm>
            <a:off x="719138" y="5276850"/>
            <a:ext cx="4941887" cy="409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marL="342900" indent="-342900" defTabSz="914400">
              <a:spcBef>
                <a:spcPts val="2000"/>
              </a:spcBef>
              <a:buClr>
                <a:srgbClr val="FF7F01"/>
              </a:buClr>
              <a:buSzPct val="90000"/>
              <a:buFont typeface="Wingdings 2" charset="0"/>
              <a:buChar char=""/>
            </a:pPr>
            <a:r>
              <a:rPr lang="en-US" sz="2200" dirty="0">
                <a:solidFill>
                  <a:srgbClr val="174576"/>
                </a:solidFill>
              </a:rPr>
              <a:t>Create an optimized </a:t>
            </a:r>
            <a:r>
              <a:rPr lang="en-US" sz="2200" dirty="0" err="1">
                <a:solidFill>
                  <a:srgbClr val="174576"/>
                </a:solidFill>
              </a:rPr>
              <a:t>iPad</a:t>
            </a:r>
            <a:r>
              <a:rPr lang="en-US" sz="2200" dirty="0">
                <a:solidFill>
                  <a:srgbClr val="174576"/>
                </a:solidFill>
              </a:rPr>
              <a:t> app</a:t>
            </a:r>
            <a:endParaRPr lang="en-US" dirty="0"/>
          </a:p>
        </p:txBody>
      </p:sp>
      <p:pic>
        <p:nvPicPr>
          <p:cNvPr id="15364" name="Picture 4" descr="ipad.jpg"/>
          <p:cNvPicPr>
            <a:picLocks noChangeAspect="1"/>
          </p:cNvPicPr>
          <p:nvPr/>
        </p:nvPicPr>
        <p:blipFill>
          <a:blip r:embed="rId2">
            <a:extLst>
              <a:ext uri="{28A0092B-C50C-407E-A947-70E740481C1C}">
                <a14:useLocalDpi xmlns:a14="http://schemas.microsoft.com/office/drawing/2010/main" val="0"/>
              </a:ext>
            </a:extLst>
          </a:blip>
          <a:srcRect t="4128"/>
          <a:stretch>
            <a:fillRect/>
          </a:stretch>
        </p:blipFill>
        <p:spPr bwMode="auto">
          <a:xfrm>
            <a:off x="4992688" y="1662113"/>
            <a:ext cx="3659187" cy="2744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5" name="AutoShape 5"/>
          <p:cNvSpPr>
            <a:spLocks/>
          </p:cNvSpPr>
          <p:nvPr/>
        </p:nvSpPr>
        <p:spPr bwMode="auto">
          <a:xfrm>
            <a:off x="723900" y="533400"/>
            <a:ext cx="1746250" cy="649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lstStyle/>
          <a:p>
            <a:r>
              <a:rPr lang="en-US" sz="3700" b="1"/>
              <a:t>Contest</a:t>
            </a:r>
            <a:endParaRPr lang="en-US"/>
          </a:p>
        </p:txBody>
      </p:sp>
    </p:spTree>
    <p:extLst>
      <p:ext uri="{BB962C8B-B14F-4D97-AF65-F5344CB8AC3E}">
        <p14:creationId xmlns:p14="http://schemas.microsoft.com/office/powerpoint/2010/main" val="2686910116"/>
      </p:ext>
    </p:extLst>
  </p:cSld>
  <p:clrMapOvr>
    <a:masterClrMapping/>
  </p:clrMapOvr>
  <p:transition xmlns:p14="http://schemas.microsoft.com/office/powerpoint/2010/mai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p:txBody>
          <a:bodyPr/>
          <a:lstStyle/>
          <a:p>
            <a:pPr defTabSz="914400"/>
            <a:r>
              <a:rPr lang="en-US" sz="3800">
                <a:solidFill>
                  <a:srgbClr val="174576"/>
                </a:solidFill>
                <a:latin typeface="Corbel" charset="0"/>
                <a:cs typeface="Corbel" charset="0"/>
                <a:sym typeface="Corbel" charset="0"/>
              </a:rPr>
              <a:t>Budget</a:t>
            </a:r>
            <a:endParaRPr lang="en-US"/>
          </a:p>
        </p:txBody>
      </p:sp>
      <p:sp>
        <p:nvSpPr>
          <p:cNvPr id="16386" name="AutoShape 2"/>
          <p:cNvSpPr>
            <a:spLocks/>
          </p:cNvSpPr>
          <p:nvPr/>
        </p:nvSpPr>
        <p:spPr bwMode="auto">
          <a:xfrm>
            <a:off x="4305300" y="6302375"/>
            <a:ext cx="533400"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45719" tIns="45719" rIns="45719" bIns="45719" anchor="ctr"/>
          <a:lstStyle/>
          <a:p>
            <a:pPr algn="ctr"/>
            <a:fld id="{1C648F23-316E-CA49-A924-C0AC668AB829}" type="slidenum">
              <a:rPr lang="en-US" sz="1100">
                <a:solidFill>
                  <a:srgbClr val="A6A6A6"/>
                </a:solidFill>
              </a:rPr>
              <a:pPr algn="ctr"/>
              <a:t>16</a:t>
            </a:fld>
            <a:endParaRPr lang="en-US"/>
          </a:p>
        </p:txBody>
      </p:sp>
      <p:pic>
        <p:nvPicPr>
          <p:cNvPr id="16387" name="Picture 3" descr="Screen Shot 2013-11-24 at 10.10.47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9763" y="1868488"/>
            <a:ext cx="5322887" cy="4584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36704740"/>
      </p:ext>
    </p:extLst>
  </p:cSld>
  <p:clrMapOvr>
    <a:masterClrMapping/>
  </p:clrMapOvr>
  <p:transition xmlns:p14="http://schemas.microsoft.com/office/powerpoint/2010/mai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Results</a:t>
            </a:r>
            <a:endParaRPr lang="en-US" dirty="0"/>
          </a:p>
        </p:txBody>
      </p:sp>
      <p:sp>
        <p:nvSpPr>
          <p:cNvPr id="3" name="Content Placeholder 2"/>
          <p:cNvSpPr>
            <a:spLocks noGrp="1"/>
          </p:cNvSpPr>
          <p:nvPr>
            <p:ph idx="1"/>
          </p:nvPr>
        </p:nvSpPr>
        <p:spPr/>
        <p:txBody>
          <a:bodyPr/>
          <a:lstStyle/>
          <a:p>
            <a:r>
              <a:rPr lang="en-US" dirty="0" smtClean="0"/>
              <a:t>Sales will increase as there is an increase in the use of the application (expected ROI is around 18%).</a:t>
            </a:r>
          </a:p>
          <a:p>
            <a:r>
              <a:rPr lang="en-US" dirty="0" smtClean="0"/>
              <a:t>Year round sales will see an increase as well.</a:t>
            </a:r>
          </a:p>
          <a:p>
            <a:r>
              <a:rPr lang="en-US" dirty="0" smtClean="0"/>
              <a:t>The brand will continue to carry on its mission of delivering quality pizza by allowing consumers to have better access to ordering.</a:t>
            </a:r>
          </a:p>
        </p:txBody>
      </p:sp>
    </p:spTree>
    <p:extLst>
      <p:ext uri="{BB962C8B-B14F-4D97-AF65-F5344CB8AC3E}">
        <p14:creationId xmlns:p14="http://schemas.microsoft.com/office/powerpoint/2010/main" val="3128580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4" name="TextBox 3"/>
          <p:cNvSpPr txBox="1"/>
          <p:nvPr/>
        </p:nvSpPr>
        <p:spPr>
          <a:xfrm>
            <a:off x="635000" y="1758800"/>
            <a:ext cx="8166100" cy="6463309"/>
          </a:xfrm>
          <a:prstGeom prst="rect">
            <a:avLst/>
          </a:prstGeom>
          <a:noFill/>
        </p:spPr>
        <p:txBody>
          <a:bodyPr wrap="square" rtlCol="0">
            <a:spAutoFit/>
          </a:bodyPr>
          <a:lstStyle/>
          <a:p>
            <a:pPr marL="285750" indent="-285750">
              <a:buFont typeface="Arial"/>
              <a:buChar char="•"/>
            </a:pPr>
            <a:r>
              <a:rPr lang="en-US" dirty="0" smtClean="0">
                <a:latin typeface="Arial"/>
                <a:cs typeface="Arial"/>
              </a:rPr>
              <a:t>Founded in 1960 in </a:t>
            </a:r>
            <a:r>
              <a:rPr lang="de-DE" dirty="0">
                <a:latin typeface="Arial"/>
                <a:cs typeface="Arial"/>
              </a:rPr>
              <a:t> </a:t>
            </a:r>
            <a:r>
              <a:rPr lang="de-DE" dirty="0" err="1">
                <a:latin typeface="Arial"/>
                <a:cs typeface="Arial"/>
              </a:rPr>
              <a:t>Ypsilanti</a:t>
            </a:r>
            <a:r>
              <a:rPr lang="de-DE" dirty="0">
                <a:latin typeface="Arial"/>
                <a:cs typeface="Arial"/>
              </a:rPr>
              <a:t>, </a:t>
            </a:r>
            <a:r>
              <a:rPr lang="de-DE" dirty="0" smtClean="0">
                <a:latin typeface="Arial"/>
                <a:cs typeface="Arial"/>
              </a:rPr>
              <a:t>Michigan,</a:t>
            </a:r>
          </a:p>
          <a:p>
            <a:r>
              <a:rPr lang="en-US" dirty="0" smtClean="0">
                <a:latin typeface="Arial"/>
                <a:cs typeface="Arial"/>
              </a:rPr>
              <a:t>now has headquarters in Ann Arbor, Michigan.</a:t>
            </a:r>
            <a:endParaRPr lang="de-DE" dirty="0" smtClean="0">
              <a:latin typeface="Arial"/>
              <a:cs typeface="Arial"/>
            </a:endParaRPr>
          </a:p>
          <a:p>
            <a:pPr marL="285750" indent="-285750">
              <a:buFont typeface="Arial"/>
              <a:buChar char="•"/>
            </a:pPr>
            <a:endParaRPr lang="de-DE" dirty="0" smtClean="0">
              <a:latin typeface="Arial"/>
              <a:cs typeface="Arial"/>
            </a:endParaRPr>
          </a:p>
          <a:p>
            <a:pPr marL="285750" indent="-285750">
              <a:buFont typeface="Arial"/>
              <a:buChar char="•"/>
            </a:pPr>
            <a:r>
              <a:rPr lang="de-DE" dirty="0" err="1" smtClean="0">
                <a:latin typeface="Arial"/>
                <a:cs typeface="Arial"/>
              </a:rPr>
              <a:t>Operates</a:t>
            </a:r>
            <a:r>
              <a:rPr lang="de-DE" dirty="0" smtClean="0">
                <a:latin typeface="Arial"/>
                <a:cs typeface="Arial"/>
              </a:rPr>
              <a:t> 10,566 </a:t>
            </a:r>
            <a:r>
              <a:rPr lang="de-DE" dirty="0" err="1" smtClean="0">
                <a:latin typeface="Arial"/>
                <a:cs typeface="Arial"/>
              </a:rPr>
              <a:t>stores</a:t>
            </a:r>
            <a:r>
              <a:rPr lang="de-DE" dirty="0" smtClean="0">
                <a:latin typeface="Arial"/>
                <a:cs typeface="Arial"/>
              </a:rPr>
              <a:t> in </a:t>
            </a:r>
            <a:r>
              <a:rPr lang="de-DE" dirty="0" err="1" smtClean="0">
                <a:latin typeface="Arial"/>
                <a:cs typeface="Arial"/>
              </a:rPr>
              <a:t>more</a:t>
            </a:r>
            <a:r>
              <a:rPr lang="de-DE" dirty="0" smtClean="0">
                <a:latin typeface="Arial"/>
                <a:cs typeface="Arial"/>
              </a:rPr>
              <a:t> </a:t>
            </a:r>
            <a:r>
              <a:rPr lang="de-DE" dirty="0" err="1" smtClean="0">
                <a:latin typeface="Arial"/>
                <a:cs typeface="Arial"/>
              </a:rPr>
              <a:t>than</a:t>
            </a:r>
            <a:r>
              <a:rPr lang="de-DE" dirty="0" smtClean="0">
                <a:latin typeface="Arial"/>
                <a:cs typeface="Arial"/>
              </a:rPr>
              <a:t> 70</a:t>
            </a:r>
          </a:p>
          <a:p>
            <a:r>
              <a:rPr lang="en-US" dirty="0" smtClean="0">
                <a:latin typeface="Arial"/>
                <a:cs typeface="Arial"/>
              </a:rPr>
              <a:t>c</a:t>
            </a:r>
            <a:r>
              <a:rPr lang="de-DE" dirty="0" err="1" smtClean="0">
                <a:latin typeface="Arial"/>
                <a:cs typeface="Arial"/>
              </a:rPr>
              <a:t>ountries</a:t>
            </a:r>
            <a:endParaRPr lang="de-DE" dirty="0" smtClean="0">
              <a:latin typeface="Arial"/>
              <a:cs typeface="Arial"/>
            </a:endParaRPr>
          </a:p>
          <a:p>
            <a:endParaRPr lang="de-DE" dirty="0">
              <a:latin typeface="Arial"/>
              <a:cs typeface="Arial"/>
            </a:endParaRPr>
          </a:p>
          <a:p>
            <a:pPr marL="285750" indent="-285750">
              <a:buFont typeface="Arial"/>
              <a:buChar char="•"/>
            </a:pPr>
            <a:r>
              <a:rPr lang="de-DE" dirty="0" err="1" smtClean="0">
                <a:latin typeface="Arial"/>
                <a:cs typeface="Arial"/>
              </a:rPr>
              <a:t>Busiest</a:t>
            </a:r>
            <a:r>
              <a:rPr lang="de-DE" dirty="0" smtClean="0">
                <a:latin typeface="Arial"/>
                <a:cs typeface="Arial"/>
              </a:rPr>
              <a:t> </a:t>
            </a:r>
            <a:r>
              <a:rPr lang="de-DE" dirty="0" err="1" smtClean="0">
                <a:latin typeface="Arial"/>
                <a:cs typeface="Arial"/>
              </a:rPr>
              <a:t>day</a:t>
            </a:r>
            <a:r>
              <a:rPr lang="de-DE" dirty="0" smtClean="0">
                <a:latin typeface="Arial"/>
                <a:cs typeface="Arial"/>
              </a:rPr>
              <a:t> </a:t>
            </a:r>
            <a:r>
              <a:rPr lang="de-DE" dirty="0" err="1" smtClean="0">
                <a:latin typeface="Arial"/>
                <a:cs typeface="Arial"/>
              </a:rPr>
              <a:t>is</a:t>
            </a:r>
            <a:r>
              <a:rPr lang="de-DE" dirty="0" smtClean="0">
                <a:latin typeface="Arial"/>
                <a:cs typeface="Arial"/>
              </a:rPr>
              <a:t> Superbowl </a:t>
            </a:r>
            <a:r>
              <a:rPr lang="de-DE" dirty="0" err="1" smtClean="0">
                <a:latin typeface="Arial"/>
                <a:cs typeface="Arial"/>
              </a:rPr>
              <a:t>Sunday</a:t>
            </a:r>
            <a:r>
              <a:rPr lang="de-DE" dirty="0" smtClean="0">
                <a:latin typeface="Arial"/>
                <a:cs typeface="Arial"/>
              </a:rPr>
              <a:t>, </a:t>
            </a:r>
            <a:r>
              <a:rPr lang="de-DE" dirty="0" err="1" smtClean="0">
                <a:latin typeface="Arial"/>
                <a:cs typeface="Arial"/>
              </a:rPr>
              <a:t>following</a:t>
            </a:r>
            <a:r>
              <a:rPr lang="de-DE" dirty="0" smtClean="0">
                <a:latin typeface="Arial"/>
                <a:cs typeface="Arial"/>
              </a:rPr>
              <a:t> </a:t>
            </a:r>
            <a:r>
              <a:rPr lang="de-DE" dirty="0" err="1" smtClean="0">
                <a:latin typeface="Arial"/>
                <a:cs typeface="Arial"/>
              </a:rPr>
              <a:t>by</a:t>
            </a:r>
            <a:endParaRPr lang="de-DE" dirty="0" smtClean="0">
              <a:latin typeface="Arial"/>
              <a:cs typeface="Arial"/>
            </a:endParaRPr>
          </a:p>
          <a:p>
            <a:r>
              <a:rPr lang="de-DE" dirty="0" smtClean="0">
                <a:latin typeface="Arial"/>
                <a:cs typeface="Arial"/>
              </a:rPr>
              <a:t>Halloween, New </a:t>
            </a:r>
            <a:r>
              <a:rPr lang="de-DE" dirty="0" err="1" smtClean="0">
                <a:latin typeface="Arial"/>
                <a:cs typeface="Arial"/>
              </a:rPr>
              <a:t>Years</a:t>
            </a:r>
            <a:r>
              <a:rPr lang="de-DE" dirty="0" smtClean="0">
                <a:latin typeface="Arial"/>
                <a:cs typeface="Arial"/>
              </a:rPr>
              <a:t> Eve, New </a:t>
            </a:r>
            <a:r>
              <a:rPr lang="de-DE" dirty="0" err="1" smtClean="0">
                <a:latin typeface="Arial"/>
                <a:cs typeface="Arial"/>
              </a:rPr>
              <a:t>Years</a:t>
            </a:r>
            <a:r>
              <a:rPr lang="de-DE" dirty="0" smtClean="0">
                <a:latin typeface="Arial"/>
                <a:cs typeface="Arial"/>
              </a:rPr>
              <a:t> Day, </a:t>
            </a:r>
            <a:r>
              <a:rPr lang="de-DE" dirty="0" err="1" smtClean="0">
                <a:latin typeface="Arial"/>
                <a:cs typeface="Arial"/>
              </a:rPr>
              <a:t>and</a:t>
            </a:r>
            <a:r>
              <a:rPr lang="de-DE" dirty="0" smtClean="0">
                <a:latin typeface="Arial"/>
                <a:cs typeface="Arial"/>
              </a:rPr>
              <a:t> </a:t>
            </a:r>
          </a:p>
          <a:p>
            <a:r>
              <a:rPr lang="de-DE" dirty="0" err="1" smtClean="0">
                <a:latin typeface="Arial"/>
                <a:cs typeface="Arial"/>
              </a:rPr>
              <a:t>Thanksgiving</a:t>
            </a:r>
            <a:r>
              <a:rPr lang="de-DE" dirty="0" smtClean="0">
                <a:latin typeface="Arial"/>
                <a:cs typeface="Arial"/>
              </a:rPr>
              <a:t> Eve.</a:t>
            </a:r>
          </a:p>
          <a:p>
            <a:endParaRPr lang="de-DE" dirty="0">
              <a:latin typeface="Arial"/>
              <a:cs typeface="Arial"/>
            </a:endParaRPr>
          </a:p>
          <a:p>
            <a:pPr marL="285750" indent="-285750">
              <a:buFont typeface="Arial"/>
              <a:buChar char="•"/>
            </a:pPr>
            <a:r>
              <a:rPr lang="en-US" dirty="0">
                <a:latin typeface="Arial"/>
                <a:cs typeface="Arial"/>
              </a:rPr>
              <a:t>Domino’s customers are primarily southern white middle class home owners who have lived in their house for over five years. Both men and women order the pizza, however slightly more women (51.6%) purchase than men (48.4%). They are married between the ages of 18 and 54. Income is about $75,000-$149,999. Education is primarily high school and no college</a:t>
            </a:r>
            <a:r>
              <a:rPr lang="en-US" dirty="0" smtClean="0">
                <a:latin typeface="Arial"/>
                <a:cs typeface="Arial"/>
              </a:rPr>
              <a:t>.</a:t>
            </a:r>
          </a:p>
          <a:p>
            <a:pPr marL="285750" indent="-285750">
              <a:buFont typeface="Arial"/>
              <a:buChar char="•"/>
            </a:pPr>
            <a:endParaRPr lang="en-US" dirty="0">
              <a:latin typeface="Arial"/>
              <a:cs typeface="Arial"/>
            </a:endParaRPr>
          </a:p>
          <a:p>
            <a:pPr marL="285750" indent="-285750">
              <a:buFont typeface="Arial"/>
              <a:buChar char="•"/>
            </a:pPr>
            <a:r>
              <a:rPr lang="en-US" dirty="0">
                <a:latin typeface="Arial"/>
                <a:cs typeface="Arial"/>
              </a:rPr>
              <a:t>4</a:t>
            </a:r>
            <a:r>
              <a:rPr lang="en-US" dirty="0" smtClean="0">
                <a:latin typeface="Arial"/>
                <a:cs typeface="Arial"/>
              </a:rPr>
              <a:t>0% of sales come from digital channels.</a:t>
            </a:r>
            <a:endParaRPr lang="de-DE" dirty="0" smtClean="0">
              <a:latin typeface="Arial"/>
              <a:cs typeface="Arial"/>
            </a:endParaRPr>
          </a:p>
          <a:p>
            <a:endParaRPr lang="de-DE" dirty="0" smtClean="0">
              <a:latin typeface="Arial"/>
              <a:cs typeface="Arial"/>
            </a:endParaRPr>
          </a:p>
          <a:p>
            <a:endParaRPr lang="de-DE" dirty="0">
              <a:latin typeface="Arial"/>
              <a:cs typeface="Arial"/>
            </a:endParaRPr>
          </a:p>
          <a:p>
            <a:endParaRPr lang="de-DE" dirty="0" smtClean="0">
              <a:latin typeface="Arial"/>
              <a:cs typeface="Arial"/>
            </a:endParaRPr>
          </a:p>
          <a:p>
            <a:pPr marL="285750" indent="-285750">
              <a:buFont typeface="Arial"/>
              <a:buChar char="•"/>
            </a:pPr>
            <a:endParaRPr lang="de-DE" dirty="0" smtClean="0">
              <a:latin typeface="Arial"/>
              <a:cs typeface="Arial"/>
            </a:endParaRPr>
          </a:p>
          <a:p>
            <a:pPr marL="285750" indent="-285750">
              <a:buFont typeface="Arial"/>
              <a:buChar char="•"/>
            </a:pPr>
            <a:endParaRPr lang="de-DE" dirty="0" smtClean="0">
              <a:latin typeface="Arial"/>
              <a:cs typeface="Arial"/>
            </a:endParaRPr>
          </a:p>
          <a:p>
            <a:pPr marL="285750" indent="-285750">
              <a:buFont typeface="Arial"/>
              <a:buChar char="•"/>
            </a:pPr>
            <a:endParaRPr lang="en-US" dirty="0"/>
          </a:p>
        </p:txBody>
      </p:sp>
      <p:pic>
        <p:nvPicPr>
          <p:cNvPr id="5" name="Picture 4"/>
          <p:cNvPicPr>
            <a:picLocks noChangeAspect="1"/>
          </p:cNvPicPr>
          <p:nvPr/>
        </p:nvPicPr>
        <p:blipFill>
          <a:blip r:embed="rId2"/>
          <a:stretch>
            <a:fillRect/>
          </a:stretch>
        </p:blipFill>
        <p:spPr>
          <a:xfrm>
            <a:off x="6009996" y="1827431"/>
            <a:ext cx="2791104" cy="1944469"/>
          </a:xfrm>
          <a:prstGeom prst="rect">
            <a:avLst/>
          </a:prstGeom>
        </p:spPr>
      </p:pic>
      <p:pic>
        <p:nvPicPr>
          <p:cNvPr id="6" name="Picture 5"/>
          <p:cNvPicPr>
            <a:picLocks noChangeAspect="1"/>
          </p:cNvPicPr>
          <p:nvPr/>
        </p:nvPicPr>
        <p:blipFill>
          <a:blip r:embed="rId3"/>
          <a:stretch>
            <a:fillRect/>
          </a:stretch>
        </p:blipFill>
        <p:spPr>
          <a:xfrm>
            <a:off x="7073899" y="295833"/>
            <a:ext cx="1186373" cy="1181100"/>
          </a:xfrm>
          <a:prstGeom prst="rect">
            <a:avLst/>
          </a:prstGeom>
        </p:spPr>
      </p:pic>
    </p:spTree>
    <p:extLst>
      <p:ext uri="{BB962C8B-B14F-4D97-AF65-F5344CB8AC3E}">
        <p14:creationId xmlns:p14="http://schemas.microsoft.com/office/powerpoint/2010/main" val="337744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4633" y="241067"/>
            <a:ext cx="7583488" cy="680389"/>
          </a:xfrm>
        </p:spPr>
        <p:txBody>
          <a:bodyPr/>
          <a:lstStyle/>
          <a:p>
            <a:pPr algn="ctr"/>
            <a:r>
              <a:rPr lang="en-US" dirty="0" smtClean="0"/>
              <a:t>SWOT ANALYSIS</a:t>
            </a:r>
            <a:endParaRPr lang="en-US" dirty="0"/>
          </a:p>
        </p:txBody>
      </p:sp>
      <p:graphicFrame>
        <p:nvGraphicFramePr>
          <p:cNvPr id="7" name="Diagram 6"/>
          <p:cNvGraphicFramePr/>
          <p:nvPr>
            <p:extLst>
              <p:ext uri="{D42A27DB-BD31-4B8C-83A1-F6EECF244321}">
                <p14:modId xmlns:p14="http://schemas.microsoft.com/office/powerpoint/2010/main" val="4069902775"/>
              </p:ext>
            </p:extLst>
          </p:nvPr>
        </p:nvGraphicFramePr>
        <p:xfrm>
          <a:off x="209372" y="998051"/>
          <a:ext cx="8864600" cy="5584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498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Goal</a:t>
            </a:r>
            <a:endParaRPr lang="en-US" dirty="0"/>
          </a:p>
        </p:txBody>
      </p:sp>
      <p:sp>
        <p:nvSpPr>
          <p:cNvPr id="3" name="TextBox 2"/>
          <p:cNvSpPr txBox="1"/>
          <p:nvPr/>
        </p:nvSpPr>
        <p:spPr>
          <a:xfrm>
            <a:off x="610119" y="2054598"/>
            <a:ext cx="7881739" cy="1477328"/>
          </a:xfrm>
          <a:prstGeom prst="rect">
            <a:avLst/>
          </a:prstGeom>
          <a:noFill/>
        </p:spPr>
        <p:txBody>
          <a:bodyPr wrap="square" rtlCol="0">
            <a:spAutoFit/>
          </a:bodyPr>
          <a:lstStyle/>
          <a:p>
            <a:pPr marL="285750" lvl="0" indent="-285750">
              <a:buFont typeface="Arial"/>
              <a:buChar char="•"/>
            </a:pPr>
            <a:r>
              <a:rPr lang="en-US" dirty="0"/>
              <a:t>To increase the number of consumers that uses the Domino’s app by 10%.</a:t>
            </a:r>
          </a:p>
          <a:p>
            <a:endParaRPr lang="en-US" dirty="0"/>
          </a:p>
          <a:p>
            <a:pPr marL="285750" indent="-285750">
              <a:buFont typeface="Arial"/>
              <a:buChar char="•"/>
            </a:pPr>
            <a:r>
              <a:rPr lang="en-US" dirty="0" smtClean="0"/>
              <a:t>To engage consumers aged 18-34 to use the mobile app not just at home, but when they are out as well.</a:t>
            </a:r>
          </a:p>
          <a:p>
            <a:pPr marL="285750" indent="-285750">
              <a:buFont typeface="Arial"/>
              <a:buChar char="•"/>
            </a:pPr>
            <a:endParaRPr lang="en-US" dirty="0" smtClean="0"/>
          </a:p>
        </p:txBody>
      </p:sp>
      <p:pic>
        <p:nvPicPr>
          <p:cNvPr id="4" name="Picture 3"/>
          <p:cNvPicPr>
            <a:picLocks noChangeAspect="1"/>
          </p:cNvPicPr>
          <p:nvPr/>
        </p:nvPicPr>
        <p:blipFill>
          <a:blip r:embed="rId2"/>
          <a:stretch>
            <a:fillRect/>
          </a:stretch>
        </p:blipFill>
        <p:spPr>
          <a:xfrm>
            <a:off x="2405138" y="4085923"/>
            <a:ext cx="4420479" cy="2290328"/>
          </a:xfrm>
          <a:prstGeom prst="rect">
            <a:avLst/>
          </a:prstGeom>
        </p:spPr>
      </p:pic>
    </p:spTree>
    <p:extLst>
      <p:ext uri="{BB962C8B-B14F-4D97-AF65-F5344CB8AC3E}">
        <p14:creationId xmlns:p14="http://schemas.microsoft.com/office/powerpoint/2010/main" val="1854178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Competition</a:t>
            </a:r>
            <a:endParaRPr lang="en-US" dirty="0"/>
          </a:p>
        </p:txBody>
      </p:sp>
      <p:sp>
        <p:nvSpPr>
          <p:cNvPr id="3" name="Text Placeholder 2"/>
          <p:cNvSpPr>
            <a:spLocks noGrp="1"/>
          </p:cNvSpPr>
          <p:nvPr>
            <p:ph type="body" idx="1"/>
          </p:nvPr>
        </p:nvSpPr>
        <p:spPr/>
        <p:txBody>
          <a:bodyPr/>
          <a:lstStyle/>
          <a:p>
            <a:r>
              <a:rPr lang="en-US" dirty="0" smtClean="0"/>
              <a:t>Papa John’s</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Opened in </a:t>
            </a:r>
            <a:r>
              <a:rPr lang="en-US" dirty="0" smtClean="0"/>
              <a:t>1987</a:t>
            </a:r>
          </a:p>
          <a:p>
            <a:r>
              <a:rPr lang="en-US" dirty="0"/>
              <a:t>Now has 4,200 restaurants in 50 states and 30 countries</a:t>
            </a:r>
            <a:r>
              <a:rPr lang="en-US" dirty="0" smtClean="0"/>
              <a:t>.</a:t>
            </a:r>
          </a:p>
          <a:p>
            <a:r>
              <a:rPr lang="en-US" dirty="0"/>
              <a:t>Has online ordering that implements a reward system</a:t>
            </a:r>
            <a:r>
              <a:rPr lang="en-US" dirty="0" smtClean="0"/>
              <a:t>.</a:t>
            </a:r>
          </a:p>
          <a:p>
            <a:r>
              <a:rPr lang="en-US" dirty="0"/>
              <a:t>Unlike competitors, Papa John’s skews towards higher income consumers</a:t>
            </a:r>
            <a:r>
              <a:rPr lang="en-US" dirty="0" smtClean="0"/>
              <a:t>.</a:t>
            </a:r>
          </a:p>
          <a:p>
            <a:r>
              <a:rPr lang="en-US" dirty="0"/>
              <a:t>Digital ordering accounts for 25% of sales</a:t>
            </a:r>
          </a:p>
          <a:p>
            <a:endParaRPr lang="en-US" dirty="0"/>
          </a:p>
          <a:p>
            <a:endParaRPr lang="en-US" dirty="0" smtClean="0"/>
          </a:p>
          <a:p>
            <a:pPr>
              <a:buFont typeface="Arial"/>
              <a:buChar char="•"/>
            </a:pPr>
            <a:endParaRPr lang="en-US" dirty="0" smtClean="0"/>
          </a:p>
          <a:p>
            <a:pPr>
              <a:buFont typeface="Arial"/>
              <a:buChar char="•"/>
            </a:pPr>
            <a:endParaRPr lang="en-US" dirty="0"/>
          </a:p>
        </p:txBody>
      </p:sp>
      <p:sp>
        <p:nvSpPr>
          <p:cNvPr id="5" name="Text Placeholder 4"/>
          <p:cNvSpPr>
            <a:spLocks noGrp="1"/>
          </p:cNvSpPr>
          <p:nvPr>
            <p:ph type="body" sz="quarter" idx="3"/>
          </p:nvPr>
        </p:nvSpPr>
        <p:spPr/>
        <p:txBody>
          <a:bodyPr/>
          <a:lstStyle/>
          <a:p>
            <a:r>
              <a:rPr lang="en-US" dirty="0" smtClean="0"/>
              <a:t>Pizza Hut</a:t>
            </a:r>
            <a:endParaRPr lang="en-US" dirty="0"/>
          </a:p>
        </p:txBody>
      </p:sp>
      <p:sp>
        <p:nvSpPr>
          <p:cNvPr id="6" name="Content Placeholder 5"/>
          <p:cNvSpPr>
            <a:spLocks noGrp="1"/>
          </p:cNvSpPr>
          <p:nvPr>
            <p:ph sz="quarter" idx="4"/>
          </p:nvPr>
        </p:nvSpPr>
        <p:spPr>
          <a:xfrm>
            <a:off x="4705351" y="2743200"/>
            <a:ext cx="3657600" cy="3670300"/>
          </a:xfrm>
        </p:spPr>
        <p:txBody>
          <a:bodyPr>
            <a:normAutofit fontScale="85000" lnSpcReduction="20000"/>
          </a:bodyPr>
          <a:lstStyle/>
          <a:p>
            <a:r>
              <a:rPr lang="en-US" dirty="0" smtClean="0"/>
              <a:t>Opened in 1958 in Wichita, Kansas</a:t>
            </a:r>
          </a:p>
          <a:p>
            <a:r>
              <a:rPr lang="en-US" dirty="0" smtClean="0"/>
              <a:t>Has over 11,000 stores in the US and 96 countries</a:t>
            </a:r>
          </a:p>
          <a:p>
            <a:r>
              <a:rPr lang="en-US" dirty="0" smtClean="0"/>
              <a:t>18</a:t>
            </a:r>
            <a:r>
              <a:rPr lang="en-US" dirty="0"/>
              <a:t>-34s, black consumers, those living in the Southwest, and those with 3+ kids are more likely to visit Pizza Hut for “any” use</a:t>
            </a:r>
            <a:r>
              <a:rPr lang="en-US" dirty="0" smtClean="0"/>
              <a:t>.</a:t>
            </a:r>
          </a:p>
          <a:p>
            <a:r>
              <a:rPr lang="en-US" dirty="0"/>
              <a:t>Mobile app for </a:t>
            </a:r>
            <a:r>
              <a:rPr lang="en-US" dirty="0" smtClean="0"/>
              <a:t>Android, </a:t>
            </a:r>
            <a:r>
              <a:rPr lang="en-US" dirty="0"/>
              <a:t>iPhone, and </a:t>
            </a:r>
            <a:r>
              <a:rPr lang="en-US" dirty="0" err="1"/>
              <a:t>iPad</a:t>
            </a:r>
            <a:r>
              <a:rPr lang="en-US" dirty="0" smtClean="0"/>
              <a:t>.</a:t>
            </a:r>
          </a:p>
          <a:p>
            <a:r>
              <a:rPr lang="en-US" dirty="0" smtClean="0"/>
              <a:t>Digital ordering accounts for 30% of sales</a:t>
            </a:r>
            <a:endParaRPr lang="en-US" dirty="0"/>
          </a:p>
        </p:txBody>
      </p:sp>
    </p:spTree>
    <p:extLst>
      <p:ext uri="{BB962C8B-B14F-4D97-AF65-F5344CB8AC3E}">
        <p14:creationId xmlns:p14="http://schemas.microsoft.com/office/powerpoint/2010/main" val="1476716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TARGET AUDIENCE FOR DIGITAL CHAMPAIGN</a:t>
            </a:r>
            <a:endParaRPr lang="en-US" dirty="0"/>
          </a:p>
        </p:txBody>
      </p:sp>
      <p:sp>
        <p:nvSpPr>
          <p:cNvPr id="5" name="Text Placeholder 4"/>
          <p:cNvSpPr>
            <a:spLocks noGrp="1"/>
          </p:cNvSpPr>
          <p:nvPr>
            <p:ph type="body" sz="half" idx="2"/>
          </p:nvPr>
        </p:nvSpPr>
        <p:spPr>
          <a:xfrm>
            <a:off x="457200" y="5257799"/>
            <a:ext cx="8156448" cy="1130134"/>
          </a:xfrm>
        </p:spPr>
        <p:txBody>
          <a:bodyPr>
            <a:normAutofit fontScale="92500" lnSpcReduction="10000"/>
          </a:bodyPr>
          <a:lstStyle/>
          <a:p>
            <a:r>
              <a:rPr lang="en-US" dirty="0" smtClean="0"/>
              <a:t>The </a:t>
            </a:r>
            <a:r>
              <a:rPr lang="en-US" dirty="0" err="1" smtClean="0"/>
              <a:t>Mobirati</a:t>
            </a:r>
            <a:r>
              <a:rPr lang="en-US" dirty="0" smtClean="0"/>
              <a:t> (make up 20% of the market) and Social Connectors (make up 22% of the market).  18-34 year olds who are already familiar with mobile devices and social media and therefore are most likely to use the app and online ordering as orders increase by 18% when made over the phone. </a:t>
            </a:r>
            <a:endParaRPr lang="en-US" dirty="0"/>
          </a:p>
        </p:txBody>
      </p:sp>
      <p:pic>
        <p:nvPicPr>
          <p:cNvPr id="9" name="Picture 8"/>
          <p:cNvPicPr>
            <a:picLocks noChangeAspect="1"/>
          </p:cNvPicPr>
          <p:nvPr/>
        </p:nvPicPr>
        <p:blipFill>
          <a:blip r:embed="rId3"/>
          <a:stretch>
            <a:fillRect/>
          </a:stretch>
        </p:blipFill>
        <p:spPr>
          <a:xfrm>
            <a:off x="124514" y="205313"/>
            <a:ext cx="3719414" cy="3569495"/>
          </a:xfrm>
          <a:prstGeom prst="rect">
            <a:avLst/>
          </a:prstGeom>
        </p:spPr>
      </p:pic>
      <p:pic>
        <p:nvPicPr>
          <p:cNvPr id="7" name="Picture 6"/>
          <p:cNvPicPr>
            <a:picLocks noChangeAspect="1"/>
          </p:cNvPicPr>
          <p:nvPr/>
        </p:nvPicPr>
        <p:blipFill>
          <a:blip r:embed="rId4"/>
          <a:stretch>
            <a:fillRect/>
          </a:stretch>
        </p:blipFill>
        <p:spPr>
          <a:xfrm>
            <a:off x="4078219" y="375302"/>
            <a:ext cx="4812784" cy="3024124"/>
          </a:xfrm>
          <a:prstGeom prst="rect">
            <a:avLst/>
          </a:prstGeom>
        </p:spPr>
      </p:pic>
    </p:spTree>
    <p:extLst>
      <p:ext uri="{BB962C8B-B14F-4D97-AF65-F5344CB8AC3E}">
        <p14:creationId xmlns:p14="http://schemas.microsoft.com/office/powerpoint/2010/main" val="2316699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11285" y="3200192"/>
            <a:ext cx="8451715" cy="3380505"/>
          </a:xfrm>
          <a:prstGeom prst="rect">
            <a:avLst/>
          </a:prstGeom>
        </p:spPr>
      </p:pic>
      <p:pic>
        <p:nvPicPr>
          <p:cNvPr id="4" name="Picture 3"/>
          <p:cNvPicPr>
            <a:picLocks noChangeAspect="1"/>
          </p:cNvPicPr>
          <p:nvPr/>
        </p:nvPicPr>
        <p:blipFill>
          <a:blip r:embed="rId4"/>
          <a:stretch>
            <a:fillRect/>
          </a:stretch>
        </p:blipFill>
        <p:spPr>
          <a:xfrm>
            <a:off x="627172" y="236591"/>
            <a:ext cx="7752628" cy="2955817"/>
          </a:xfrm>
          <a:prstGeom prst="rect">
            <a:avLst/>
          </a:prstGeom>
        </p:spPr>
      </p:pic>
    </p:spTree>
    <p:extLst>
      <p:ext uri="{BB962C8B-B14F-4D97-AF65-F5344CB8AC3E}">
        <p14:creationId xmlns:p14="http://schemas.microsoft.com/office/powerpoint/2010/main" val="3110988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32745" y="821839"/>
            <a:ext cx="4305761" cy="5615902"/>
          </a:xfrm>
          <a:prstGeom prst="rect">
            <a:avLst/>
          </a:prstGeom>
        </p:spPr>
      </p:pic>
      <p:pic>
        <p:nvPicPr>
          <p:cNvPr id="3" name="Picture 2"/>
          <p:cNvPicPr>
            <a:picLocks noChangeAspect="1"/>
          </p:cNvPicPr>
          <p:nvPr/>
        </p:nvPicPr>
        <p:blipFill>
          <a:blip r:embed="rId4"/>
          <a:stretch>
            <a:fillRect/>
          </a:stretch>
        </p:blipFill>
        <p:spPr>
          <a:xfrm>
            <a:off x="299264" y="1307469"/>
            <a:ext cx="4133865" cy="5142722"/>
          </a:xfrm>
          <a:prstGeom prst="rect">
            <a:avLst/>
          </a:prstGeom>
        </p:spPr>
      </p:pic>
      <p:sp>
        <p:nvSpPr>
          <p:cNvPr id="4" name="TextBox 3"/>
          <p:cNvSpPr txBox="1"/>
          <p:nvPr/>
        </p:nvSpPr>
        <p:spPr>
          <a:xfrm>
            <a:off x="299264" y="357881"/>
            <a:ext cx="4556791" cy="954107"/>
          </a:xfrm>
          <a:prstGeom prst="rect">
            <a:avLst/>
          </a:prstGeom>
          <a:noFill/>
        </p:spPr>
        <p:txBody>
          <a:bodyPr wrap="square" rtlCol="0">
            <a:spAutoFit/>
          </a:bodyPr>
          <a:lstStyle/>
          <a:p>
            <a:r>
              <a:rPr lang="en-US" sz="2800" dirty="0" smtClean="0"/>
              <a:t>Social Media and Competition</a:t>
            </a:r>
            <a:endParaRPr lang="en-US" sz="2800" dirty="0"/>
          </a:p>
        </p:txBody>
      </p:sp>
    </p:spTree>
    <p:extLst>
      <p:ext uri="{BB962C8B-B14F-4D97-AF65-F5344CB8AC3E}">
        <p14:creationId xmlns:p14="http://schemas.microsoft.com/office/powerpoint/2010/main" val="2000024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5022" y="448276"/>
            <a:ext cx="6652030" cy="707886"/>
          </a:xfrm>
          <a:prstGeom prst="rect">
            <a:avLst/>
          </a:prstGeom>
          <a:noFill/>
        </p:spPr>
        <p:txBody>
          <a:bodyPr wrap="square" rtlCol="0">
            <a:spAutoFit/>
          </a:bodyPr>
          <a:lstStyle/>
          <a:p>
            <a:r>
              <a:rPr lang="en-US" sz="4000" dirty="0" smtClean="0"/>
              <a:t>Current Domino’s Social Media</a:t>
            </a:r>
            <a:endParaRPr lang="en-US" sz="4000" dirty="0"/>
          </a:p>
        </p:txBody>
      </p:sp>
      <p:sp>
        <p:nvSpPr>
          <p:cNvPr id="6" name="TextBox 5"/>
          <p:cNvSpPr txBox="1"/>
          <p:nvPr/>
        </p:nvSpPr>
        <p:spPr>
          <a:xfrm>
            <a:off x="510508" y="1382184"/>
            <a:ext cx="8180572" cy="2585323"/>
          </a:xfrm>
          <a:prstGeom prst="rect">
            <a:avLst/>
          </a:prstGeom>
          <a:noFill/>
        </p:spPr>
        <p:txBody>
          <a:bodyPr wrap="square" rtlCol="0">
            <a:spAutoFit/>
          </a:bodyPr>
          <a:lstStyle/>
          <a:p>
            <a:pPr marL="285750" indent="-285750">
              <a:buFont typeface="Arial"/>
              <a:buChar char="•"/>
            </a:pPr>
            <a:r>
              <a:rPr lang="en-US" dirty="0" err="1" smtClean="0">
                <a:solidFill>
                  <a:schemeClr val="tx1">
                    <a:lumMod val="90000"/>
                    <a:lumOff val="10000"/>
                  </a:schemeClr>
                </a:solidFill>
              </a:rPr>
              <a:t>Instagram</a:t>
            </a:r>
            <a:endParaRPr lang="en-US" dirty="0" smtClean="0">
              <a:solidFill>
                <a:schemeClr val="tx1">
                  <a:lumMod val="90000"/>
                  <a:lumOff val="10000"/>
                </a:schemeClr>
              </a:solidFill>
            </a:endParaRPr>
          </a:p>
          <a:p>
            <a:pPr marL="742950" lvl="1" indent="-285750">
              <a:buFont typeface="Arial"/>
              <a:buChar char="•"/>
            </a:pPr>
            <a:r>
              <a:rPr lang="en-US" dirty="0" smtClean="0">
                <a:solidFill>
                  <a:schemeClr val="tx1">
                    <a:lumMod val="90000"/>
                    <a:lumOff val="10000"/>
                  </a:schemeClr>
                </a:solidFill>
              </a:rPr>
              <a:t>4,342 followers</a:t>
            </a:r>
            <a:endParaRPr lang="en-US" dirty="0">
              <a:solidFill>
                <a:schemeClr val="tx1">
                  <a:lumMod val="90000"/>
                  <a:lumOff val="10000"/>
                </a:schemeClr>
              </a:solidFill>
            </a:endParaRPr>
          </a:p>
          <a:p>
            <a:pPr marL="285750" indent="-285750">
              <a:buFont typeface="Arial"/>
              <a:buChar char="•"/>
            </a:pPr>
            <a:r>
              <a:rPr lang="en-US" dirty="0" err="1" smtClean="0">
                <a:solidFill>
                  <a:schemeClr val="tx1">
                    <a:lumMod val="90000"/>
                    <a:lumOff val="10000"/>
                  </a:schemeClr>
                </a:solidFill>
              </a:rPr>
              <a:t>Youtube</a:t>
            </a:r>
            <a:endParaRPr lang="en-US" dirty="0" smtClean="0">
              <a:solidFill>
                <a:schemeClr val="tx1">
                  <a:lumMod val="90000"/>
                  <a:lumOff val="10000"/>
                </a:schemeClr>
              </a:solidFill>
            </a:endParaRPr>
          </a:p>
          <a:p>
            <a:pPr marL="742950" lvl="1" indent="-285750">
              <a:buFont typeface="Arial"/>
              <a:buChar char="•"/>
            </a:pPr>
            <a:r>
              <a:rPr lang="en-US" dirty="0" smtClean="0">
                <a:solidFill>
                  <a:schemeClr val="tx1">
                    <a:lumMod val="90000"/>
                    <a:lumOff val="10000"/>
                  </a:schemeClr>
                </a:solidFill>
              </a:rPr>
              <a:t>3,148 subscribers · </a:t>
            </a:r>
            <a:r>
              <a:rPr lang="en-US" dirty="0">
                <a:solidFill>
                  <a:schemeClr val="tx1">
                    <a:lumMod val="90000"/>
                    <a:lumOff val="10000"/>
                  </a:schemeClr>
                </a:solidFill>
              </a:rPr>
              <a:t>2,195,286 views since Nov 5, 2007</a:t>
            </a:r>
            <a:endParaRPr lang="en-US" dirty="0" smtClean="0">
              <a:solidFill>
                <a:schemeClr val="tx1">
                  <a:lumMod val="90000"/>
                  <a:lumOff val="10000"/>
                </a:schemeClr>
              </a:solidFill>
            </a:endParaRPr>
          </a:p>
          <a:p>
            <a:pPr marL="285750" indent="-285750">
              <a:buFont typeface="Arial"/>
              <a:buChar char="•"/>
            </a:pPr>
            <a:r>
              <a:rPr lang="en-US" dirty="0" smtClean="0">
                <a:solidFill>
                  <a:schemeClr val="tx1">
                    <a:lumMod val="90000"/>
                    <a:lumOff val="10000"/>
                  </a:schemeClr>
                </a:solidFill>
              </a:rPr>
              <a:t>Twitter</a:t>
            </a:r>
          </a:p>
          <a:p>
            <a:pPr marL="742950" lvl="1" indent="-285750">
              <a:buFont typeface="Arial"/>
              <a:buChar char="•"/>
            </a:pPr>
            <a:r>
              <a:rPr lang="en-US" dirty="0" smtClean="0">
                <a:solidFill>
                  <a:schemeClr val="tx1">
                    <a:lumMod val="90000"/>
                    <a:lumOff val="10000"/>
                  </a:schemeClr>
                </a:solidFill>
              </a:rPr>
              <a:t>410,961 followers</a:t>
            </a:r>
          </a:p>
          <a:p>
            <a:pPr marL="285750" indent="-285750">
              <a:buFont typeface="Arial"/>
              <a:buChar char="•"/>
            </a:pPr>
            <a:r>
              <a:rPr lang="en-US" dirty="0" smtClean="0">
                <a:solidFill>
                  <a:schemeClr val="tx1">
                    <a:lumMod val="90000"/>
                    <a:lumOff val="10000"/>
                  </a:schemeClr>
                </a:solidFill>
              </a:rPr>
              <a:t>Facebook</a:t>
            </a:r>
          </a:p>
          <a:p>
            <a:pPr marL="742950" lvl="1" indent="-285750">
              <a:buFont typeface="Arial"/>
              <a:buChar char="•"/>
            </a:pPr>
            <a:r>
              <a:rPr lang="en-US" dirty="0">
                <a:solidFill>
                  <a:schemeClr val="tx1">
                    <a:lumMod val="90000"/>
                    <a:lumOff val="10000"/>
                  </a:schemeClr>
                </a:solidFill>
              </a:rPr>
              <a:t>8,820,294 likes · 30,118 talking about this · 4,013 were </a:t>
            </a:r>
            <a:r>
              <a:rPr lang="en-US" dirty="0" smtClean="0">
                <a:solidFill>
                  <a:schemeClr val="tx1">
                    <a:lumMod val="90000"/>
                    <a:lumOff val="10000"/>
                  </a:schemeClr>
                </a:solidFill>
              </a:rPr>
              <a:t>here</a:t>
            </a:r>
            <a:endParaRPr lang="en-US" dirty="0">
              <a:solidFill>
                <a:schemeClr val="tx1">
                  <a:lumMod val="90000"/>
                  <a:lumOff val="10000"/>
                </a:schemeClr>
              </a:solidFill>
            </a:endParaRPr>
          </a:p>
          <a:p>
            <a:pPr lvl="1"/>
            <a:endParaRPr lang="en-US" dirty="0" smtClean="0">
              <a:solidFill>
                <a:schemeClr val="tx1">
                  <a:lumMod val="90000"/>
                  <a:lumOff val="10000"/>
                </a:schemeClr>
              </a:solidFill>
            </a:endParaRPr>
          </a:p>
        </p:txBody>
      </p:sp>
      <p:pic>
        <p:nvPicPr>
          <p:cNvPr id="7" name="Picture 6"/>
          <p:cNvPicPr>
            <a:picLocks noChangeAspect="1"/>
          </p:cNvPicPr>
          <p:nvPr/>
        </p:nvPicPr>
        <p:blipFill>
          <a:blip r:embed="rId2"/>
          <a:stretch>
            <a:fillRect/>
          </a:stretch>
        </p:blipFill>
        <p:spPr>
          <a:xfrm>
            <a:off x="784439" y="4413519"/>
            <a:ext cx="7354355" cy="953342"/>
          </a:xfrm>
          <a:prstGeom prst="rect">
            <a:avLst/>
          </a:prstGeom>
        </p:spPr>
      </p:pic>
      <p:sp>
        <p:nvSpPr>
          <p:cNvPr id="8" name="TextBox 7"/>
          <p:cNvSpPr txBox="1"/>
          <p:nvPr/>
        </p:nvSpPr>
        <p:spPr>
          <a:xfrm>
            <a:off x="1668488" y="5366861"/>
            <a:ext cx="3223959" cy="276999"/>
          </a:xfrm>
          <a:prstGeom prst="rect">
            <a:avLst/>
          </a:prstGeom>
          <a:noFill/>
        </p:spPr>
        <p:txBody>
          <a:bodyPr wrap="none" rtlCol="0">
            <a:spAutoFit/>
          </a:bodyPr>
          <a:lstStyle/>
          <a:p>
            <a:pPr marL="285750" indent="-285750">
              <a:buFont typeface="Wingdings" charset="2"/>
              <a:buChar char=""/>
            </a:pPr>
            <a:r>
              <a:rPr lang="en-US" sz="1200" dirty="0" smtClean="0"/>
              <a:t>Facebook stats taken from </a:t>
            </a:r>
            <a:r>
              <a:rPr lang="en-US" sz="1200" dirty="0" err="1" smtClean="0"/>
              <a:t>Socialbaker.com</a:t>
            </a:r>
            <a:endParaRPr lang="en-US" sz="1200" dirty="0"/>
          </a:p>
        </p:txBody>
      </p:sp>
    </p:spTree>
    <p:extLst>
      <p:ext uri="{BB962C8B-B14F-4D97-AF65-F5344CB8AC3E}">
        <p14:creationId xmlns:p14="http://schemas.microsoft.com/office/powerpoint/2010/main" val="77196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1905</TotalTime>
  <Words>1190</Words>
  <Application>Microsoft Macintosh PowerPoint</Application>
  <PresentationFormat>On-screen Show (4:3)</PresentationFormat>
  <Paragraphs>117</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Pixel</vt:lpstr>
      <vt:lpstr>PowerPoint Presentation</vt:lpstr>
      <vt:lpstr>Background</vt:lpstr>
      <vt:lpstr>SWOT ANALYSIS</vt:lpstr>
      <vt:lpstr>The Goal</vt:lpstr>
      <vt:lpstr>Competition</vt:lpstr>
      <vt:lpstr>TARGET AUDIENCE FOR DIGITAL CHAMPAIGN</vt:lpstr>
      <vt:lpstr>PowerPoint Presentation</vt:lpstr>
      <vt:lpstr>PowerPoint Presentation</vt:lpstr>
      <vt:lpstr>PowerPoint Presentation</vt:lpstr>
      <vt:lpstr>Our Campaign</vt:lpstr>
      <vt:lpstr>Strategy</vt:lpstr>
      <vt:lpstr>The Concept</vt:lpstr>
      <vt:lpstr>Creative</vt:lpstr>
      <vt:lpstr>Hard Copy</vt:lpstr>
      <vt:lpstr>PowerPoint Presentation</vt:lpstr>
      <vt:lpstr>Budget</vt:lpstr>
      <vt:lpstr>Expected Results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Typical User</dc:creator>
  <cp:lastModifiedBy>Typical User</cp:lastModifiedBy>
  <cp:revision>63</cp:revision>
  <dcterms:created xsi:type="dcterms:W3CDTF">2013-11-20T21:43:33Z</dcterms:created>
  <dcterms:modified xsi:type="dcterms:W3CDTF">2016-02-08T06:45:39Z</dcterms:modified>
</cp:coreProperties>
</file>